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4" r:id="rId4"/>
    <p:sldId id="257" r:id="rId5"/>
    <p:sldId id="285" r:id="rId6"/>
    <p:sldId id="286" r:id="rId7"/>
    <p:sldId id="287" r:id="rId8"/>
    <p:sldId id="288" r:id="rId9"/>
    <p:sldId id="289" r:id="rId10"/>
    <p:sldId id="280" r:id="rId11"/>
    <p:sldId id="290" r:id="rId12"/>
    <p:sldId id="303"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284" r:id="rId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157"/>
    <a:srgbClr val="008000"/>
    <a:srgbClr val="78D050"/>
    <a:srgbClr val="003300"/>
    <a:srgbClr val="203F2D"/>
    <a:srgbClr val="FBCB33"/>
    <a:srgbClr val="C95839"/>
    <a:srgbClr val="9E69C5"/>
    <a:srgbClr val="4189EF"/>
    <a:srgbClr val="629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0" d="100"/>
          <a:sy n="130" d="100"/>
        </p:scale>
        <p:origin x="390" y="11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57002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109205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316370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A6414AD-6B57-41DF-B901-9B53388C00BE}"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354308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6" y="283105"/>
            <a:ext cx="6778625" cy="648229"/>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90525" y="1057011"/>
            <a:ext cx="8229600" cy="377163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48819D3-B648-42D8-89C8-12FA8D304035}"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66390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F37D14C-AEF2-4837-8472-C53D706E255F}"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2037961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825626" y="283105"/>
            <a:ext cx="6778625" cy="648229"/>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B56F82D-935D-4583-845A-549BBE34D467}"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172000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825626" y="283105"/>
            <a:ext cx="6778625" cy="648229"/>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179FD840-741C-4CD9-91B2-D02A950259F6}"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130716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25626" y="283105"/>
            <a:ext cx="6778625" cy="648229"/>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6FC12BF1-255E-45D0-A4DD-688164D6352F}"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93275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B3C06105-DCC8-4F39-884F-39C56BEBFF6B}"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396731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D0931C7C-D90C-4E68-B2C3-019111A7B106}"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1019975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1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B0AD9428-CA1D-4FE6-A4B4-556539118F02}"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329940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825626" y="283105"/>
            <a:ext cx="6778625" cy="648229"/>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0525" y="1057011"/>
            <a:ext cx="8229600" cy="377163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692269D-47EC-4945-9E04-29BE5AA84473}"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426725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zh-CN">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en-US" altLang="zh-CN">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9CBBDE0-131F-48E9-9108-E8DCB330AE6A}" type="slidenum">
              <a:rPr lang="en-US" altLang="zh-CN">
                <a:solidFill>
                  <a:prstClr val="black">
                    <a:tint val="75000"/>
                  </a:prstClr>
                </a:solidFill>
              </a:rPr>
              <a:pPr>
                <a:defRPr/>
              </a:pPr>
              <a:t>‹Nº›</a:t>
            </a:fld>
            <a:endParaRPr lang="en-US" altLang="zh-CN">
              <a:solidFill>
                <a:prstClr val="black">
                  <a:tint val="75000"/>
                </a:prstClr>
              </a:solidFill>
            </a:endParaRPr>
          </a:p>
        </p:txBody>
      </p:sp>
    </p:spTree>
    <p:extLst>
      <p:ext uri="{BB962C8B-B14F-4D97-AF65-F5344CB8AC3E}">
        <p14:creationId xmlns:p14="http://schemas.microsoft.com/office/powerpoint/2010/main" val="797183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2978326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282821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298708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17833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196734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39966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F0004D6-B294-4390-8E2D-CFDD186C7600}" type="datetimeFigureOut">
              <a:rPr lang="zh-CN" altLang="en-US" smtClean="0"/>
              <a:pPr/>
              <a:t>2016/9/12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148315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F0004D6-B294-4390-8E2D-CFDD186C7600}" type="datetimeFigureOut">
              <a:rPr lang="zh-CN" altLang="en-US" smtClean="0"/>
              <a:pPr/>
              <a:t>2016/9/12</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7FB845F-AE2E-496F-AB40-FFE21F6C9D27}" type="slidenum">
              <a:rPr lang="zh-CN" altLang="en-US" smtClean="0"/>
              <a:pPr/>
              <a:t>‹Nº›</a:t>
            </a:fld>
            <a:endParaRPr lang="zh-CN" altLang="en-US"/>
          </a:p>
        </p:txBody>
      </p:sp>
    </p:spTree>
    <p:extLst>
      <p:ext uri="{BB962C8B-B14F-4D97-AF65-F5344CB8AC3E}">
        <p14:creationId xmlns:p14="http://schemas.microsoft.com/office/powerpoint/2010/main" val="100883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1" y="0"/>
            <a:ext cx="9153525" cy="5400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 name="日期占位符 3"/>
          <p:cNvSpPr>
            <a:spLocks noGrp="1"/>
          </p:cNvSpPr>
          <p:nvPr>
            <p:ph type="dt" sz="half" idx="2"/>
          </p:nvPr>
        </p:nvSpPr>
        <p:spPr>
          <a:xfrm>
            <a:off x="457200" y="4657990"/>
            <a:ext cx="2133600" cy="304271"/>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endParaRPr lang="en-US" altLang="zh-CN">
              <a:solidFill>
                <a:prstClr val="black">
                  <a:tint val="75000"/>
                </a:prstClr>
              </a:solidFill>
              <a:ea typeface="宋体" pitchFamily="2" charset="-122"/>
            </a:endParaRPr>
          </a:p>
        </p:txBody>
      </p:sp>
      <p:sp>
        <p:nvSpPr>
          <p:cNvPr id="5" name="页脚占位符 4"/>
          <p:cNvSpPr>
            <a:spLocks noGrp="1"/>
          </p:cNvSpPr>
          <p:nvPr>
            <p:ph type="ftr" sz="quarter" idx="3"/>
          </p:nvPr>
        </p:nvSpPr>
        <p:spPr>
          <a:xfrm>
            <a:off x="3124200" y="4657990"/>
            <a:ext cx="2895600" cy="304271"/>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US" altLang="zh-CN">
              <a:solidFill>
                <a:prstClr val="black">
                  <a:tint val="75000"/>
                </a:prstClr>
              </a:solidFill>
              <a:ea typeface="宋体" pitchFamily="2" charset="-122"/>
            </a:endParaRPr>
          </a:p>
        </p:txBody>
      </p:sp>
      <p:sp>
        <p:nvSpPr>
          <p:cNvPr id="6" name="灯片编号占位符 5"/>
          <p:cNvSpPr>
            <a:spLocks noGrp="1"/>
          </p:cNvSpPr>
          <p:nvPr>
            <p:ph type="sldNum" sz="quarter" idx="4"/>
          </p:nvPr>
        </p:nvSpPr>
        <p:spPr>
          <a:xfrm>
            <a:off x="6553200" y="4657990"/>
            <a:ext cx="2133600" cy="304271"/>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6EC78977-5191-4151-8A62-EA38988E94A6}" type="slidenum">
              <a:rPr lang="en-US" altLang="zh-CN">
                <a:solidFill>
                  <a:prstClr val="black">
                    <a:tint val="75000"/>
                  </a:prstClr>
                </a:solidFill>
                <a:ea typeface="宋体" pitchFamily="2" charset="-122"/>
              </a:rPr>
              <a:pPr fontAlgn="base">
                <a:spcBef>
                  <a:spcPct val="0"/>
                </a:spcBef>
                <a:spcAft>
                  <a:spcPct val="0"/>
                </a:spcAft>
                <a:defRPr/>
              </a:pPr>
              <a:t>‹Nº›</a:t>
            </a:fld>
            <a:endParaRPr lang="en-US" altLang="zh-CN">
              <a:solidFill>
                <a:prstClr val="black">
                  <a:tint val="75000"/>
                </a:prstClr>
              </a:solidFill>
              <a:ea typeface="宋体" pitchFamily="2" charset="-122"/>
            </a:endParaRPr>
          </a:p>
        </p:txBody>
      </p:sp>
    </p:spTree>
    <p:extLst>
      <p:ext uri="{BB962C8B-B14F-4D97-AF65-F5344CB8AC3E}">
        <p14:creationId xmlns:p14="http://schemas.microsoft.com/office/powerpoint/2010/main" val="2079867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spcBef>
          <a:spcPct val="0"/>
        </a:spcBef>
        <a:spcAft>
          <a:spcPct val="0"/>
        </a:spcAft>
        <a:defRPr sz="2800" b="1" kern="1200">
          <a:solidFill>
            <a:srgbClr val="716F70"/>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rgbClr val="716F70"/>
          </a:solidFill>
          <a:latin typeface="微软雅黑" pitchFamily="34" charset="-122"/>
          <a:ea typeface="微软雅黑" pitchFamily="34" charset="-122"/>
        </a:defRPr>
      </a:lvl2pPr>
      <a:lvl3pPr algn="l" rtl="0" eaLnBrk="0" fontAlgn="base" hangingPunct="0">
        <a:spcBef>
          <a:spcPct val="0"/>
        </a:spcBef>
        <a:spcAft>
          <a:spcPct val="0"/>
        </a:spcAft>
        <a:defRPr sz="2800" b="1">
          <a:solidFill>
            <a:srgbClr val="716F70"/>
          </a:solidFill>
          <a:latin typeface="微软雅黑" pitchFamily="34" charset="-122"/>
          <a:ea typeface="微软雅黑" pitchFamily="34" charset="-122"/>
        </a:defRPr>
      </a:lvl3pPr>
      <a:lvl4pPr algn="l" rtl="0" eaLnBrk="0" fontAlgn="base" hangingPunct="0">
        <a:spcBef>
          <a:spcPct val="0"/>
        </a:spcBef>
        <a:spcAft>
          <a:spcPct val="0"/>
        </a:spcAft>
        <a:defRPr sz="2800" b="1">
          <a:solidFill>
            <a:srgbClr val="716F70"/>
          </a:solidFill>
          <a:latin typeface="微软雅黑" pitchFamily="34" charset="-122"/>
          <a:ea typeface="微软雅黑" pitchFamily="34" charset="-122"/>
        </a:defRPr>
      </a:lvl4pPr>
      <a:lvl5pPr algn="l" rtl="0" eaLnBrk="0" fontAlgn="base" hangingPunct="0">
        <a:spcBef>
          <a:spcPct val="0"/>
        </a:spcBef>
        <a:spcAft>
          <a:spcPct val="0"/>
        </a:spcAft>
        <a:defRPr sz="2800" b="1">
          <a:solidFill>
            <a:srgbClr val="716F70"/>
          </a:solidFill>
          <a:latin typeface="微软雅黑" pitchFamily="34" charset="-122"/>
          <a:ea typeface="微软雅黑" pitchFamily="34" charset="-122"/>
        </a:defRPr>
      </a:lvl5pPr>
      <a:lvl6pPr marL="457200" algn="l" rtl="0" fontAlgn="base">
        <a:spcBef>
          <a:spcPct val="0"/>
        </a:spcBef>
        <a:spcAft>
          <a:spcPct val="0"/>
        </a:spcAft>
        <a:defRPr sz="2800" b="1">
          <a:solidFill>
            <a:srgbClr val="716F70"/>
          </a:solidFill>
          <a:latin typeface="微软雅黑" pitchFamily="34" charset="-122"/>
          <a:ea typeface="微软雅黑" pitchFamily="34" charset="-122"/>
        </a:defRPr>
      </a:lvl6pPr>
      <a:lvl7pPr marL="914400" algn="l" rtl="0" fontAlgn="base">
        <a:spcBef>
          <a:spcPct val="0"/>
        </a:spcBef>
        <a:spcAft>
          <a:spcPct val="0"/>
        </a:spcAft>
        <a:defRPr sz="2800" b="1">
          <a:solidFill>
            <a:srgbClr val="716F70"/>
          </a:solidFill>
          <a:latin typeface="微软雅黑" pitchFamily="34" charset="-122"/>
          <a:ea typeface="微软雅黑" pitchFamily="34" charset="-122"/>
        </a:defRPr>
      </a:lvl7pPr>
      <a:lvl8pPr marL="1371600" algn="l" rtl="0" fontAlgn="base">
        <a:spcBef>
          <a:spcPct val="0"/>
        </a:spcBef>
        <a:spcAft>
          <a:spcPct val="0"/>
        </a:spcAft>
        <a:defRPr sz="2800" b="1">
          <a:solidFill>
            <a:srgbClr val="716F70"/>
          </a:solidFill>
          <a:latin typeface="微软雅黑" pitchFamily="34" charset="-122"/>
          <a:ea typeface="微软雅黑" pitchFamily="34" charset="-122"/>
        </a:defRPr>
      </a:lvl8pPr>
      <a:lvl9pPr marL="1828800" algn="l" rtl="0" fontAlgn="base">
        <a:spcBef>
          <a:spcPct val="0"/>
        </a:spcBef>
        <a:spcAft>
          <a:spcPct val="0"/>
        </a:spcAft>
        <a:defRPr sz="2800" b="1">
          <a:solidFill>
            <a:srgbClr val="716F70"/>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716F7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rgbClr val="716F7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rgbClr val="716F7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716F7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716F7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gif"/><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03F2D"/>
        </a:solidFill>
        <a:effectLst/>
      </p:bgPr>
    </p:bg>
    <p:spTree>
      <p:nvGrpSpPr>
        <p:cNvPr id="1" name=""/>
        <p:cNvGrpSpPr/>
        <p:nvPr/>
      </p:nvGrpSpPr>
      <p:grpSpPr>
        <a:xfrm>
          <a:off x="0" y="0"/>
          <a:ext cx="0" cy="0"/>
          <a:chOff x="0" y="0"/>
          <a:chExt cx="0" cy="0"/>
        </a:xfrm>
      </p:grpSpPr>
      <p:pic>
        <p:nvPicPr>
          <p:cNvPr id="16386" name="Picture 2" descr="PPECLOGO-ef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018" y="227541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PPECLOGO-ef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651" y="2235101"/>
            <a:ext cx="981730" cy="75091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PECLOGO-eff-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44" y="83658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PPECLOGO-eff-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8541" y="315988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PPECLOGO-eff-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445" y="229305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PPECLOGO-ef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922" y="196295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PPECLOGO-eff-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047" y="259543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PPECLOGO-eff-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3509" y="283482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PPECLOGO-eff-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207" y="211414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PPECLOGO-eff-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3905" y="301373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PPECLOGO-eff-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5985" y="175381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PPECLOGO-eff2-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542" y="218470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PPECLOGO-eff2-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731" y="217462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PPECLOGO-eff2-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0445" y="271387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PPECLOGO-eff2-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113" y="229809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PPECLOGO-eff2-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6095" y="2834823"/>
            <a:ext cx="282222" cy="23686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PPECLOGO-eff-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79763" y="2377447"/>
            <a:ext cx="197556" cy="148672"/>
          </a:xfrm>
          <a:prstGeom prst="rect">
            <a:avLst/>
          </a:prstGeom>
          <a:noFill/>
          <a:extLst>
            <a:ext uri="{909E8E84-426E-40DD-AFC4-6F175D3DCCD1}">
              <a14:hiddenFill xmlns:a14="http://schemas.microsoft.com/office/drawing/2010/main">
                <a:solidFill>
                  <a:srgbClr val="FFFFFF"/>
                </a:solidFill>
              </a14:hiddenFill>
            </a:ext>
          </a:extLst>
        </p:spPr>
      </p:pic>
      <p:pic>
        <p:nvPicPr>
          <p:cNvPr id="25" name="圖片 24" descr="sqlite.gif"/>
          <p:cNvPicPr>
            <a:picLocks noChangeAspect="1"/>
          </p:cNvPicPr>
          <p:nvPr/>
        </p:nvPicPr>
        <p:blipFill>
          <a:blip r:embed="rId14"/>
          <a:stretch>
            <a:fillRect/>
          </a:stretch>
        </p:blipFill>
        <p:spPr>
          <a:xfrm>
            <a:off x="1928794" y="2071682"/>
            <a:ext cx="6047666" cy="1785950"/>
          </a:xfrm>
          <a:prstGeom prst="rect">
            <a:avLst/>
          </a:prstGeom>
        </p:spPr>
      </p:pic>
    </p:spTree>
    <p:extLst>
      <p:ext uri="{BB962C8B-B14F-4D97-AF65-F5344CB8AC3E}">
        <p14:creationId xmlns:p14="http://schemas.microsoft.com/office/powerpoint/2010/main" val="157684433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矩形 23"/>
          <p:cNvSpPr/>
          <p:nvPr/>
        </p:nvSpPr>
        <p:spPr>
          <a:xfrm>
            <a:off x="179512" y="121196"/>
            <a:ext cx="257326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INSTALACIÓN</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818479"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889917" y="214294"/>
            <a:ext cx="2659702"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¿Cómo instalar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pic>
        <p:nvPicPr>
          <p:cNvPr id="10" name="圖片 9" descr="1.png"/>
          <p:cNvPicPr>
            <a:picLocks noChangeAspect="1"/>
          </p:cNvPicPr>
          <p:nvPr/>
        </p:nvPicPr>
        <p:blipFill>
          <a:blip r:embed="rId3"/>
          <a:stretch>
            <a:fillRect/>
          </a:stretch>
        </p:blipFill>
        <p:spPr>
          <a:xfrm>
            <a:off x="1239414" y="857236"/>
            <a:ext cx="6022230" cy="4045328"/>
          </a:xfrm>
          <a:prstGeom prst="rect">
            <a:avLst/>
          </a:prstGeom>
          <a:ln>
            <a:noFill/>
          </a:ln>
          <a:effectLst>
            <a:outerShdw blurRad="292100" dist="139700" dir="2700000" algn="tl" rotWithShape="0">
              <a:srgbClr val="333333">
                <a:alpha val="65000"/>
              </a:srgbClr>
            </a:outerShdw>
          </a:effectLst>
        </p:spPr>
      </p:pic>
      <p:pic>
        <p:nvPicPr>
          <p:cNvPr id="12" name="圖片 11" descr="2.png"/>
          <p:cNvPicPr>
            <a:picLocks noChangeAspect="1"/>
          </p:cNvPicPr>
          <p:nvPr/>
        </p:nvPicPr>
        <p:blipFill>
          <a:blip r:embed="rId4"/>
          <a:srcRect l="19531" t="18000" r="16406" b="12666"/>
          <a:stretch>
            <a:fillRect/>
          </a:stretch>
        </p:blipFill>
        <p:spPr>
          <a:xfrm>
            <a:off x="2643174" y="1571616"/>
            <a:ext cx="5857916" cy="3714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57326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INSTALACIÓN</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818479"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889917" y="214294"/>
            <a:ext cx="2659702"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¿Cómo instalar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pic>
        <p:nvPicPr>
          <p:cNvPr id="13" name="圖片 12" descr="3.png"/>
          <p:cNvPicPr>
            <a:picLocks noChangeAspect="1"/>
          </p:cNvPicPr>
          <p:nvPr/>
        </p:nvPicPr>
        <p:blipFill>
          <a:blip r:embed="rId3"/>
          <a:srcRect t="16807" r="2626" b="13136"/>
          <a:stretch>
            <a:fillRect/>
          </a:stretch>
        </p:blipFill>
        <p:spPr>
          <a:xfrm>
            <a:off x="214282" y="857236"/>
            <a:ext cx="5422737" cy="2286016"/>
          </a:xfrm>
          <a:prstGeom prst="rect">
            <a:avLst/>
          </a:prstGeom>
          <a:ln>
            <a:noFill/>
          </a:ln>
          <a:effectLst>
            <a:outerShdw blurRad="190500" algn="tl" rotWithShape="0">
              <a:srgbClr val="000000">
                <a:alpha val="70000"/>
              </a:srgbClr>
            </a:outerShdw>
          </a:effectLst>
        </p:spPr>
      </p:pic>
      <p:pic>
        <p:nvPicPr>
          <p:cNvPr id="14" name="圖片 13" descr="4.png"/>
          <p:cNvPicPr>
            <a:picLocks noChangeAspect="1"/>
          </p:cNvPicPr>
          <p:nvPr/>
        </p:nvPicPr>
        <p:blipFill>
          <a:blip r:embed="rId4"/>
          <a:srcRect l="19531" t="16666" r="16406" b="46000"/>
          <a:stretch>
            <a:fillRect/>
          </a:stretch>
        </p:blipFill>
        <p:spPr>
          <a:xfrm>
            <a:off x="3143240" y="3286128"/>
            <a:ext cx="5857916" cy="2000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矩形 23"/>
          <p:cNvSpPr/>
          <p:nvPr/>
        </p:nvSpPr>
        <p:spPr>
          <a:xfrm>
            <a:off x="179512" y="121196"/>
            <a:ext cx="2996526"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TIPOS DE DATOS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3143240"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3198182" y="214294"/>
            <a:ext cx="3677610"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¿Qué tipos de datos tiene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pic>
        <p:nvPicPr>
          <p:cNvPr id="36866" name="Picture 2" descr="http://2.bp.blogspot.com/-jTaZZ1-MiGQ/TWxiPLvzSVI/AAAAAAAAAAc/x11nDRKyzbA/s1600/sqlite.png"/>
          <p:cNvPicPr>
            <a:picLocks noChangeAspect="1" noChangeArrowheads="1"/>
          </p:cNvPicPr>
          <p:nvPr/>
        </p:nvPicPr>
        <p:blipFill>
          <a:blip r:embed="rId3"/>
          <a:srcRect/>
          <a:stretch>
            <a:fillRect/>
          </a:stretch>
        </p:blipFill>
        <p:spPr bwMode="auto">
          <a:xfrm>
            <a:off x="642910" y="1214426"/>
            <a:ext cx="7297373" cy="3143272"/>
          </a:xfrm>
          <a:prstGeom prst="rect">
            <a:avLst/>
          </a:prstGeom>
          <a:noFill/>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矩形 23"/>
          <p:cNvSpPr/>
          <p:nvPr/>
        </p:nvSpPr>
        <p:spPr>
          <a:xfrm>
            <a:off x="179512" y="121196"/>
            <a:ext cx="6405921"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CLASIFICACIÓN DE LOS 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6500826"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2" name="矩形 11"/>
          <p:cNvSpPr/>
          <p:nvPr/>
        </p:nvSpPr>
        <p:spPr>
          <a:xfrm>
            <a:off x="1071538" y="857236"/>
            <a:ext cx="1781257" cy="369332"/>
          </a:xfrm>
          <a:prstGeom prst="rect">
            <a:avLst/>
          </a:prstGeom>
        </p:spPr>
        <p:txBody>
          <a:bodyPr wrap="none">
            <a:spAutoFit/>
          </a:bodyPr>
          <a:lstStyle/>
          <a:p>
            <a:r>
              <a:rPr lang="es-PE" b="1" dirty="0" smtClean="0">
                <a:effectLst>
                  <a:outerShdw blurRad="38100" dist="38100" dir="2700000" algn="tl">
                    <a:srgbClr val="000000">
                      <a:alpha val="43137"/>
                    </a:srgbClr>
                  </a:outerShdw>
                </a:effectLst>
                <a:latin typeface="Times New Roman" pitchFamily="18" charset="0"/>
                <a:cs typeface="Times New Roman" pitchFamily="18" charset="0"/>
              </a:rPr>
              <a:t>Comandos DDL</a:t>
            </a:r>
            <a:endParaRPr lang="zh-TW" alt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矩形 12"/>
          <p:cNvSpPr/>
          <p:nvPr/>
        </p:nvSpPr>
        <p:spPr>
          <a:xfrm>
            <a:off x="5576825" y="845094"/>
            <a:ext cx="1832553" cy="369332"/>
          </a:xfrm>
          <a:prstGeom prst="rect">
            <a:avLst/>
          </a:prstGeom>
        </p:spPr>
        <p:txBody>
          <a:bodyPr wrap="none">
            <a:spAutoFit/>
          </a:bodyPr>
          <a:lstStyle/>
          <a:p>
            <a:r>
              <a:rPr lang="es-PE" b="1" dirty="0" smtClean="0">
                <a:effectLst>
                  <a:outerShdw blurRad="38100" dist="38100" dir="2700000" algn="tl">
                    <a:srgbClr val="000000">
                      <a:alpha val="43137"/>
                    </a:srgbClr>
                  </a:outerShdw>
                </a:effectLst>
                <a:latin typeface="Times New Roman" pitchFamily="18" charset="0"/>
                <a:cs typeface="Times New Roman" pitchFamily="18" charset="0"/>
              </a:rPr>
              <a:t>Comandos DML</a:t>
            </a:r>
            <a:endParaRPr lang="zh-TW" alt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4" name="表格 13"/>
          <p:cNvGraphicFramePr>
            <a:graphicFrameLocks noGrp="1"/>
          </p:cNvGraphicFramePr>
          <p:nvPr/>
        </p:nvGraphicFramePr>
        <p:xfrm>
          <a:off x="285720" y="1357302"/>
          <a:ext cx="3714776" cy="3364232"/>
        </p:xfrm>
        <a:graphic>
          <a:graphicData uri="http://schemas.openxmlformats.org/drawingml/2006/table">
            <a:tbl>
              <a:tblPr>
                <a:tableStyleId>{F5AB1C69-6EDB-4FF4-983F-18BD219EF322}</a:tableStyleId>
              </a:tblPr>
              <a:tblGrid>
                <a:gridCol w="1190215"/>
                <a:gridCol w="2524561"/>
              </a:tblGrid>
              <a:tr h="346712">
                <a:tc>
                  <a:txBody>
                    <a:bodyPr/>
                    <a:lstStyle/>
                    <a:p>
                      <a:pPr algn="ctr">
                        <a:spcAft>
                          <a:spcPts val="0"/>
                        </a:spcAft>
                      </a:pPr>
                      <a:r>
                        <a:rPr lang="es-ES" sz="1800" b="1" dirty="0">
                          <a:latin typeface="Times New Roman" pitchFamily="18" charset="0"/>
                          <a:cs typeface="Times New Roman" pitchFamily="18" charset="0"/>
                        </a:rPr>
                        <a:t>Comando</a:t>
                      </a:r>
                      <a:endParaRPr lang="zh-TW" sz="36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ctr">
                        <a:spcAft>
                          <a:spcPts val="0"/>
                        </a:spcAft>
                      </a:pPr>
                      <a:r>
                        <a:rPr lang="es-ES" sz="1800" b="1" dirty="0">
                          <a:latin typeface="Times New Roman" pitchFamily="18" charset="0"/>
                          <a:cs typeface="Times New Roman" pitchFamily="18" charset="0"/>
                        </a:rPr>
                        <a:t>Descripción</a:t>
                      </a:r>
                      <a:endParaRPr lang="zh-TW" sz="3600" b="1" dirty="0">
                        <a:latin typeface="Times New Roman" pitchFamily="18" charset="0"/>
                        <a:ea typeface="Times New Roman"/>
                        <a:cs typeface="Times New Roman" pitchFamily="18" charset="0"/>
                      </a:endParaRPr>
                    </a:p>
                  </a:txBody>
                  <a:tcPr marL="68580" marR="68580" marT="0" marB="0" anchor="ctr">
                    <a:solidFill>
                      <a:srgbClr val="78D050"/>
                    </a:solidFill>
                  </a:tcPr>
                </a:tc>
              </a:tr>
              <a:tr h="693424">
                <a:tc>
                  <a:txBody>
                    <a:bodyPr/>
                    <a:lstStyle/>
                    <a:p>
                      <a:pPr algn="ctr">
                        <a:spcAft>
                          <a:spcPts val="0"/>
                        </a:spcAft>
                      </a:pPr>
                      <a:r>
                        <a:rPr lang="es-ES" sz="1800" b="1" dirty="0">
                          <a:latin typeface="Times New Roman" pitchFamily="18" charset="0"/>
                          <a:cs typeface="Times New Roman" pitchFamily="18" charset="0"/>
                        </a:rPr>
                        <a:t>CREATE</a:t>
                      </a:r>
                      <a:endParaRPr lang="zh-TW" sz="36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Utilizado para crear nuevas tablas, procedimientos almacenados e índices</a:t>
                      </a:r>
                      <a:endParaRPr lang="zh-TW" sz="3600" dirty="0">
                        <a:latin typeface="Times New Roman" pitchFamily="18" charset="0"/>
                        <a:ea typeface="Times New Roman"/>
                        <a:cs typeface="Times New Roman" pitchFamily="18" charset="0"/>
                      </a:endParaRPr>
                    </a:p>
                  </a:txBody>
                  <a:tcPr marL="68580" marR="68580" marT="0" marB="0" anchor="ctr">
                    <a:solidFill>
                      <a:srgbClr val="78D050"/>
                    </a:solidFill>
                  </a:tcPr>
                </a:tc>
              </a:tr>
              <a:tr h="693424">
                <a:tc>
                  <a:txBody>
                    <a:bodyPr/>
                    <a:lstStyle/>
                    <a:p>
                      <a:pPr algn="ctr">
                        <a:spcAft>
                          <a:spcPts val="0"/>
                        </a:spcAft>
                      </a:pPr>
                      <a:r>
                        <a:rPr lang="es-ES" sz="1800" b="1" dirty="0">
                          <a:latin typeface="Times New Roman" pitchFamily="18" charset="0"/>
                          <a:cs typeface="Times New Roman" pitchFamily="18" charset="0"/>
                        </a:rPr>
                        <a:t>DROP</a:t>
                      </a:r>
                      <a:endParaRPr lang="zh-TW" sz="36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Empleado para eliminar tablas, procedimientos almacenados e índices</a:t>
                      </a:r>
                      <a:endParaRPr lang="zh-TW" sz="3600" dirty="0">
                        <a:latin typeface="Times New Roman" pitchFamily="18" charset="0"/>
                        <a:ea typeface="Times New Roman"/>
                        <a:cs typeface="Times New Roman" pitchFamily="18" charset="0"/>
                      </a:endParaRPr>
                    </a:p>
                  </a:txBody>
                  <a:tcPr marL="68580" marR="68580" marT="0" marB="0" anchor="ctr">
                    <a:solidFill>
                      <a:srgbClr val="78D050"/>
                    </a:solidFill>
                  </a:tcPr>
                </a:tc>
              </a:tr>
              <a:tr h="693424">
                <a:tc>
                  <a:txBody>
                    <a:bodyPr/>
                    <a:lstStyle/>
                    <a:p>
                      <a:pPr algn="ctr">
                        <a:spcAft>
                          <a:spcPts val="0"/>
                        </a:spcAft>
                      </a:pPr>
                      <a:r>
                        <a:rPr lang="es-ES" sz="1800" b="1" dirty="0">
                          <a:latin typeface="Times New Roman" pitchFamily="18" charset="0"/>
                          <a:cs typeface="Times New Roman" pitchFamily="18" charset="0"/>
                        </a:rPr>
                        <a:t>ALTER</a:t>
                      </a:r>
                      <a:endParaRPr lang="zh-TW" sz="36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Utilizado para modificar las tablas agregando campos o cambiando la definición de los campos</a:t>
                      </a:r>
                      <a:endParaRPr lang="zh-TW" sz="3600" dirty="0">
                        <a:latin typeface="Times New Roman" pitchFamily="18" charset="0"/>
                        <a:ea typeface="Times New Roman"/>
                        <a:cs typeface="Times New Roman" pitchFamily="18" charset="0"/>
                      </a:endParaRPr>
                    </a:p>
                  </a:txBody>
                  <a:tcPr marL="68580" marR="68580" marT="0" marB="0" anchor="ctr">
                    <a:solidFill>
                      <a:srgbClr val="78D050"/>
                    </a:solidFill>
                  </a:tcPr>
                </a:tc>
              </a:tr>
            </a:tbl>
          </a:graphicData>
        </a:graphic>
      </p:graphicFrame>
      <p:graphicFrame>
        <p:nvGraphicFramePr>
          <p:cNvPr id="15" name="表格 14"/>
          <p:cNvGraphicFramePr>
            <a:graphicFrameLocks noGrp="1"/>
          </p:cNvGraphicFramePr>
          <p:nvPr/>
        </p:nvGraphicFramePr>
        <p:xfrm>
          <a:off x="4357686" y="1357302"/>
          <a:ext cx="4572032" cy="3847940"/>
        </p:xfrm>
        <a:graphic>
          <a:graphicData uri="http://schemas.openxmlformats.org/drawingml/2006/table">
            <a:tbl>
              <a:tblPr>
                <a:tableStyleId>{F5AB1C69-6EDB-4FF4-983F-18BD219EF322}</a:tableStyleId>
              </a:tblPr>
              <a:tblGrid>
                <a:gridCol w="1214446"/>
                <a:gridCol w="3357586"/>
              </a:tblGrid>
              <a:tr h="396048">
                <a:tc>
                  <a:txBody>
                    <a:bodyPr/>
                    <a:lstStyle/>
                    <a:p>
                      <a:pPr algn="ctr">
                        <a:spcAft>
                          <a:spcPts val="0"/>
                        </a:spcAft>
                      </a:pPr>
                      <a:r>
                        <a:rPr lang="es-ES" sz="1800" b="1" dirty="0">
                          <a:latin typeface="Times New Roman" pitchFamily="18" charset="0"/>
                          <a:cs typeface="Times New Roman" pitchFamily="18" charset="0"/>
                        </a:rPr>
                        <a:t>Comando</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ctr">
                        <a:spcAft>
                          <a:spcPts val="0"/>
                        </a:spcAft>
                      </a:pPr>
                      <a:r>
                        <a:rPr lang="es-ES" sz="1800" b="1" dirty="0">
                          <a:latin typeface="Times New Roman" pitchFamily="18" charset="0"/>
                          <a:cs typeface="Times New Roman" pitchFamily="18" charset="0"/>
                        </a:rPr>
                        <a:t>Descripción</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r>
              <a:tr h="1013876">
                <a:tc>
                  <a:txBody>
                    <a:bodyPr/>
                    <a:lstStyle/>
                    <a:p>
                      <a:pPr algn="ctr">
                        <a:spcAft>
                          <a:spcPts val="0"/>
                        </a:spcAft>
                      </a:pPr>
                      <a:r>
                        <a:rPr lang="es-ES" sz="1800" b="1" dirty="0">
                          <a:latin typeface="Times New Roman" pitchFamily="18" charset="0"/>
                          <a:cs typeface="Times New Roman" pitchFamily="18" charset="0"/>
                        </a:rPr>
                        <a:t>SELECT</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a:latin typeface="Times New Roman" pitchFamily="18" charset="0"/>
                          <a:cs typeface="Times New Roman" pitchFamily="18" charset="0"/>
                        </a:rPr>
                        <a:t>Utilizado para consultar registros de la base de datos que satisfagan un criterio determinado.</a:t>
                      </a:r>
                      <a:endParaRPr lang="zh-TW" sz="1800">
                        <a:latin typeface="Times New Roman" pitchFamily="18" charset="0"/>
                        <a:ea typeface="Times New Roman"/>
                        <a:cs typeface="Times New Roman" pitchFamily="18" charset="0"/>
                      </a:endParaRPr>
                    </a:p>
                  </a:txBody>
                  <a:tcPr marL="68580" marR="68580" marT="0" marB="0" anchor="ctr">
                    <a:solidFill>
                      <a:srgbClr val="78D050"/>
                    </a:solidFill>
                  </a:tcPr>
                </a:tc>
              </a:tr>
              <a:tr h="792096">
                <a:tc>
                  <a:txBody>
                    <a:bodyPr/>
                    <a:lstStyle/>
                    <a:p>
                      <a:pPr algn="ctr">
                        <a:spcAft>
                          <a:spcPts val="0"/>
                        </a:spcAft>
                      </a:pPr>
                      <a:r>
                        <a:rPr lang="es-ES" sz="1800" b="1" dirty="0">
                          <a:latin typeface="Times New Roman" pitchFamily="18" charset="0"/>
                          <a:cs typeface="Times New Roman" pitchFamily="18" charset="0"/>
                        </a:rPr>
                        <a:t>INSERT</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Utilizado para cargar lotes de datos en la base de datos en una única operación.</a:t>
                      </a:r>
                      <a:endParaRPr lang="zh-TW" sz="1800" dirty="0">
                        <a:latin typeface="Times New Roman" pitchFamily="18" charset="0"/>
                        <a:ea typeface="Times New Roman"/>
                        <a:cs typeface="Times New Roman" pitchFamily="18" charset="0"/>
                      </a:endParaRPr>
                    </a:p>
                  </a:txBody>
                  <a:tcPr marL="68580" marR="68580" marT="0" marB="0" anchor="ctr">
                    <a:solidFill>
                      <a:srgbClr val="78D050"/>
                    </a:solidFill>
                  </a:tcPr>
                </a:tc>
              </a:tr>
              <a:tr h="792096">
                <a:tc>
                  <a:txBody>
                    <a:bodyPr/>
                    <a:lstStyle/>
                    <a:p>
                      <a:pPr algn="ctr">
                        <a:spcAft>
                          <a:spcPts val="0"/>
                        </a:spcAft>
                      </a:pPr>
                      <a:r>
                        <a:rPr lang="es-ES" sz="1800" b="1" dirty="0" smtClean="0">
                          <a:latin typeface="Times New Roman" pitchFamily="18" charset="0"/>
                          <a:cs typeface="Times New Roman" pitchFamily="18" charset="0"/>
                        </a:rPr>
                        <a:t>UPDATE</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Utilizado para modificar los valores de los campos y registros especificados.</a:t>
                      </a:r>
                      <a:endParaRPr lang="zh-TW" sz="1800" dirty="0">
                        <a:latin typeface="Times New Roman" pitchFamily="18" charset="0"/>
                        <a:ea typeface="Times New Roman"/>
                        <a:cs typeface="Times New Roman" pitchFamily="18" charset="0"/>
                      </a:endParaRPr>
                    </a:p>
                  </a:txBody>
                  <a:tcPr marL="68580" marR="68580" marT="0" marB="0" anchor="ctr">
                    <a:solidFill>
                      <a:srgbClr val="78D050"/>
                    </a:solidFill>
                  </a:tcPr>
                </a:tc>
              </a:tr>
              <a:tr h="792096">
                <a:tc>
                  <a:txBody>
                    <a:bodyPr/>
                    <a:lstStyle/>
                    <a:p>
                      <a:pPr algn="ctr">
                        <a:spcAft>
                          <a:spcPts val="0"/>
                        </a:spcAft>
                      </a:pPr>
                      <a:r>
                        <a:rPr lang="es-ES" sz="1800" b="1" dirty="0" smtClean="0">
                          <a:latin typeface="Times New Roman" pitchFamily="18" charset="0"/>
                          <a:cs typeface="Times New Roman" pitchFamily="18" charset="0"/>
                        </a:rPr>
                        <a:t>DELETE</a:t>
                      </a:r>
                      <a:endParaRPr lang="zh-TW" sz="1800" b="1" dirty="0">
                        <a:latin typeface="Times New Roman" pitchFamily="18" charset="0"/>
                        <a:ea typeface="Times New Roman"/>
                        <a:cs typeface="Times New Roman" pitchFamily="18" charset="0"/>
                      </a:endParaRPr>
                    </a:p>
                  </a:txBody>
                  <a:tcPr marL="68580" marR="68580" marT="0" marB="0" anchor="ctr">
                    <a:solidFill>
                      <a:srgbClr val="78D050"/>
                    </a:solidFill>
                  </a:tcPr>
                </a:tc>
                <a:tc>
                  <a:txBody>
                    <a:bodyPr/>
                    <a:lstStyle/>
                    <a:p>
                      <a:pPr algn="just">
                        <a:spcAft>
                          <a:spcPts val="0"/>
                        </a:spcAft>
                      </a:pPr>
                      <a:r>
                        <a:rPr lang="es-ES" sz="1800" dirty="0">
                          <a:latin typeface="Times New Roman" pitchFamily="18" charset="0"/>
                          <a:cs typeface="Times New Roman" pitchFamily="18" charset="0"/>
                        </a:rPr>
                        <a:t>Utilizado para eliminar registros de una tabla de una base de datos.</a:t>
                      </a:r>
                      <a:endParaRPr lang="zh-TW" sz="1800" dirty="0">
                        <a:latin typeface="Times New Roman" pitchFamily="18" charset="0"/>
                        <a:ea typeface="Times New Roman"/>
                        <a:cs typeface="Times New Roman" pitchFamily="18" charset="0"/>
                      </a:endParaRPr>
                    </a:p>
                  </a:txBody>
                  <a:tcPr marL="68580" marR="68580" marT="0" marB="0" anchor="ctr">
                    <a:solidFill>
                      <a:srgbClr val="78D050"/>
                    </a:solidFill>
                  </a:tcPr>
                </a:tc>
              </a:tr>
            </a:tbl>
          </a:graphicData>
        </a:graphic>
      </p:graphicFrame>
      <p:sp>
        <p:nvSpPr>
          <p:cNvPr id="16" name="TextBox 1"/>
          <p:cNvSpPr txBox="1"/>
          <p:nvPr/>
        </p:nvSpPr>
        <p:spPr>
          <a:xfrm>
            <a:off x="6575705" y="214294"/>
            <a:ext cx="925253" cy="400110"/>
          </a:xfrm>
          <a:prstGeom prst="rect">
            <a:avLst/>
          </a:prstGeom>
          <a:noFill/>
        </p:spPr>
        <p:txBody>
          <a:bodyPr wrap="none" rtlCol="0">
            <a:spAutoFit/>
          </a:bodyPr>
          <a:lstStyle/>
          <a:p>
            <a:r>
              <a:rPr lang="es-PE" altLang="zh-CN" sz="2000" dirty="0" err="1" smtClean="0">
                <a:latin typeface="Times New Roman" pitchFamily="18" charset="0"/>
                <a:ea typeface="微软雅黑" pitchFamily="34" charset="-122"/>
                <a:cs typeface="Times New Roman" pitchFamily="18" charset="0"/>
              </a:rPr>
              <a:t>SQLite</a:t>
            </a:r>
            <a:endParaRPr lang="zh-CN" altLang="en-US" sz="2000" dirty="0">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946640"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Creación de Base de Datos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1.png"/>
          <p:cNvPicPr>
            <a:picLocks noChangeAspect="1"/>
          </p:cNvPicPr>
          <p:nvPr/>
        </p:nvPicPr>
        <p:blipFill>
          <a:blip r:embed="rId3"/>
          <a:srcRect l="16406" t="18000" r="18750" b="11333"/>
          <a:stretch>
            <a:fillRect/>
          </a:stretch>
        </p:blipFill>
        <p:spPr>
          <a:xfrm>
            <a:off x="1607323" y="1142988"/>
            <a:ext cx="5929354" cy="3786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140266"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Creación de Tablas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5.png"/>
          <p:cNvPicPr>
            <a:picLocks noChangeAspect="1"/>
          </p:cNvPicPr>
          <p:nvPr/>
        </p:nvPicPr>
        <p:blipFill>
          <a:blip r:embed="rId3"/>
          <a:srcRect l="14062" t="15333" r="21094" b="12666"/>
          <a:stretch>
            <a:fillRect/>
          </a:stretch>
        </p:blipFill>
        <p:spPr>
          <a:xfrm>
            <a:off x="1607323" y="1142988"/>
            <a:ext cx="5929354" cy="3857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465675"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Eliminación de Tablas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4.png"/>
          <p:cNvPicPr>
            <a:picLocks noChangeAspect="1"/>
          </p:cNvPicPr>
          <p:nvPr/>
        </p:nvPicPr>
        <p:blipFill>
          <a:blip r:embed="rId3"/>
          <a:srcRect l="22656" t="16666" r="13281" b="12666"/>
          <a:stretch>
            <a:fillRect/>
          </a:stretch>
        </p:blipFill>
        <p:spPr>
          <a:xfrm>
            <a:off x="1643042" y="1142988"/>
            <a:ext cx="5857916" cy="3786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1996059"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Insertar Registros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6.png"/>
          <p:cNvPicPr>
            <a:picLocks noChangeAspect="1"/>
          </p:cNvPicPr>
          <p:nvPr/>
        </p:nvPicPr>
        <p:blipFill>
          <a:blip r:embed="rId3"/>
          <a:srcRect l="17969" t="16666" r="17187" b="12666"/>
          <a:stretch>
            <a:fillRect/>
          </a:stretch>
        </p:blipFill>
        <p:spPr>
          <a:xfrm>
            <a:off x="1607323" y="1142988"/>
            <a:ext cx="5929354" cy="3786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531462"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Modificación de Datos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8.png"/>
          <p:cNvPicPr>
            <a:picLocks noChangeAspect="1"/>
          </p:cNvPicPr>
          <p:nvPr/>
        </p:nvPicPr>
        <p:blipFill>
          <a:blip r:embed="rId3"/>
          <a:srcRect l="16406" t="19333" r="18750" b="11333"/>
          <a:stretch>
            <a:fillRect/>
          </a:stretch>
        </p:blipFill>
        <p:spPr>
          <a:xfrm>
            <a:off x="1607323" y="1214426"/>
            <a:ext cx="5929354" cy="37147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771913"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Eliminación de Registros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9.png"/>
          <p:cNvPicPr>
            <a:picLocks noChangeAspect="1"/>
          </p:cNvPicPr>
          <p:nvPr/>
        </p:nvPicPr>
        <p:blipFill>
          <a:blip r:embed="rId3"/>
          <a:srcRect l="17187" t="16666" r="18750" b="12666"/>
          <a:stretch>
            <a:fillRect/>
          </a:stretch>
        </p:blipFill>
        <p:spPr>
          <a:xfrm>
            <a:off x="1643042" y="1071550"/>
            <a:ext cx="5857916" cy="3786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F2D"/>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rot="166450">
            <a:off x="473281" y="1781321"/>
            <a:ext cx="2807925" cy="1914494"/>
          </a:xfrm>
          <a:prstGeom prst="rect">
            <a:avLst/>
          </a:prstGeom>
          <a:noFill/>
          <a:ln w="38100">
            <a:solidFill>
              <a:srgbClr val="FFFFFF"/>
            </a:solidFill>
          </a:ln>
          <a:effectLst>
            <a:outerShdw blurRad="50800" dist="38100" dir="2700000" algn="tl" rotWithShape="0">
              <a:prstClr val="black">
                <a:alpha val="40000"/>
              </a:prstClr>
            </a:outerShdw>
          </a:effectLst>
        </p:spPr>
      </p:pic>
      <p:pic>
        <p:nvPicPr>
          <p:cNvPr id="4" name="Picture 10" descr="铁路边上网的女孩 听音乐"/>
          <p:cNvPicPr>
            <a:picLocks noChangeAspect="1" noChangeArrowheads="1"/>
          </p:cNvPicPr>
          <p:nvPr/>
        </p:nvPicPr>
        <p:blipFill>
          <a:blip r:embed="rId3"/>
          <a:stretch>
            <a:fillRect/>
          </a:stretch>
        </p:blipFill>
        <p:spPr bwMode="auto">
          <a:xfrm rot="21247057">
            <a:off x="276719" y="3629213"/>
            <a:ext cx="2754630" cy="1878157"/>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8" descr="打电话的女人"/>
          <p:cNvPicPr>
            <a:picLocks noChangeAspect="1" noChangeArrowheads="1"/>
          </p:cNvPicPr>
          <p:nvPr/>
        </p:nvPicPr>
        <p:blipFill>
          <a:blip r:embed="rId4"/>
          <a:stretch>
            <a:fillRect/>
          </a:stretch>
        </p:blipFill>
        <p:spPr bwMode="auto">
          <a:xfrm>
            <a:off x="3585846" y="1857368"/>
            <a:ext cx="2229747" cy="1516228"/>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18" descr="坐在图书馆地上看书拿手机打电话的女大学生"/>
          <p:cNvPicPr>
            <a:picLocks noChangeAspect="1" noChangeArrowheads="1"/>
          </p:cNvPicPr>
          <p:nvPr/>
        </p:nvPicPr>
        <p:blipFill>
          <a:blip r:embed="rId5"/>
          <a:stretch>
            <a:fillRect/>
          </a:stretch>
        </p:blipFill>
        <p:spPr bwMode="auto">
          <a:xfrm rot="20773439">
            <a:off x="6169423" y="1490301"/>
            <a:ext cx="2525016" cy="1721601"/>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2" descr="交流"/>
          <p:cNvPicPr>
            <a:picLocks noChangeAspect="1" noChangeArrowheads="1"/>
          </p:cNvPicPr>
          <p:nvPr/>
        </p:nvPicPr>
        <p:blipFill>
          <a:blip r:embed="rId6"/>
          <a:stretch>
            <a:fillRect/>
          </a:stretch>
        </p:blipFill>
        <p:spPr bwMode="auto">
          <a:xfrm rot="534238">
            <a:off x="376643" y="290569"/>
            <a:ext cx="2241590" cy="1528357"/>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12" descr="职业人物"/>
          <p:cNvPicPr>
            <a:picLocks noChangeAspect="1" noChangeArrowheads="1"/>
          </p:cNvPicPr>
          <p:nvPr/>
        </p:nvPicPr>
        <p:blipFill>
          <a:blip r:embed="rId7"/>
          <a:stretch>
            <a:fillRect/>
          </a:stretch>
        </p:blipFill>
        <p:spPr bwMode="auto">
          <a:xfrm rot="21110408">
            <a:off x="3255604" y="175105"/>
            <a:ext cx="2593504" cy="1768299"/>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3" descr="http://www.wikish.net/uploads/09/122082234991p4Qkff.jpg"/>
          <p:cNvPicPr>
            <a:picLocks noChangeAspect="1" noChangeArrowheads="1"/>
          </p:cNvPicPr>
          <p:nvPr/>
        </p:nvPicPr>
        <p:blipFill>
          <a:blip r:embed="rId8"/>
          <a:stretch>
            <a:fillRect/>
          </a:stretch>
        </p:blipFill>
        <p:spPr bwMode="auto">
          <a:xfrm rot="21353186">
            <a:off x="5735233" y="3118506"/>
            <a:ext cx="3271055" cy="2230265"/>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9"/>
          <a:stretch>
            <a:fillRect/>
          </a:stretch>
        </p:blipFill>
        <p:spPr>
          <a:xfrm rot="658142">
            <a:off x="3156917" y="3550039"/>
            <a:ext cx="2808979" cy="1915213"/>
          </a:xfrm>
          <a:prstGeom prst="rect">
            <a:avLst/>
          </a:prstGeom>
          <a:noFill/>
          <a:ln w="38100">
            <a:solidFill>
              <a:srgbClr val="FFFFFF"/>
            </a:solidFill>
          </a:ln>
          <a:effectLst>
            <a:outerShdw blurRad="50800" dist="38100" dir="2700000" algn="tl" rotWithShape="0">
              <a:prstClr val="black">
                <a:alpha val="40000"/>
              </a:prstClr>
            </a:outerShdw>
          </a:effectLst>
        </p:spPr>
      </p:pic>
      <p:pic>
        <p:nvPicPr>
          <p:cNvPr id="15" name="Picture 12" descr="职业人物"/>
          <p:cNvPicPr>
            <a:picLocks noChangeAspect="1" noChangeArrowheads="1"/>
          </p:cNvPicPr>
          <p:nvPr/>
        </p:nvPicPr>
        <p:blipFill>
          <a:blip r:embed="rId10"/>
          <a:stretch>
            <a:fillRect/>
          </a:stretch>
        </p:blipFill>
        <p:spPr bwMode="auto">
          <a:xfrm rot="476036">
            <a:off x="6315311" y="370216"/>
            <a:ext cx="2371360" cy="1616836"/>
          </a:xfrm>
          <a:prstGeom prst="rect">
            <a:avLst/>
          </a:prstGeom>
          <a:noFill/>
          <a:ln w="38100">
            <a:solidFill>
              <a:srgbClr val="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7448" y="1777380"/>
            <a:ext cx="9160708" cy="1326058"/>
          </a:xfrm>
          <a:prstGeom prst="rect">
            <a:avLst/>
          </a:prstGeom>
          <a:solidFill>
            <a:srgbClr val="378157">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altLang="zh-CN" sz="4800" b="1"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INTRODUCCIÓN</a:t>
            </a:r>
            <a:endParaRPr lang="zh-CN" altLang="en-US" sz="32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20571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2413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COMANDOS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428860"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2466026" y="214294"/>
            <a:ext cx="2162772"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Buscando los datos</a:t>
            </a:r>
            <a:endParaRPr lang="zh-CN" altLang="en-US" sz="2000" dirty="0">
              <a:latin typeface="Times New Roman" pitchFamily="18" charset="0"/>
              <a:ea typeface="微软雅黑" pitchFamily="34" charset="-122"/>
              <a:cs typeface="Times New Roman" pitchFamily="18" charset="0"/>
            </a:endParaRPr>
          </a:p>
        </p:txBody>
      </p:sp>
      <p:pic>
        <p:nvPicPr>
          <p:cNvPr id="10" name="圖片 9" descr="11.png"/>
          <p:cNvPicPr>
            <a:picLocks noChangeAspect="1"/>
          </p:cNvPicPr>
          <p:nvPr/>
        </p:nvPicPr>
        <p:blipFill>
          <a:blip r:embed="rId3"/>
          <a:srcRect l="17969" t="16666" r="17187" b="11333"/>
          <a:stretch>
            <a:fillRect/>
          </a:stretch>
        </p:blipFill>
        <p:spPr>
          <a:xfrm>
            <a:off x="1607323" y="1071550"/>
            <a:ext cx="5929354" cy="3857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3F2D"/>
        </a:solidFill>
        <a:effectLst/>
      </p:bgPr>
    </p:bg>
    <p:spTree>
      <p:nvGrpSpPr>
        <p:cNvPr id="1" name=""/>
        <p:cNvGrpSpPr/>
        <p:nvPr/>
      </p:nvGrpSpPr>
      <p:grpSpPr>
        <a:xfrm>
          <a:off x="0" y="0"/>
          <a:ext cx="0" cy="0"/>
          <a:chOff x="0" y="0"/>
          <a:chExt cx="0" cy="0"/>
        </a:xfrm>
      </p:grpSpPr>
      <p:grpSp>
        <p:nvGrpSpPr>
          <p:cNvPr id="6" name="群組 5"/>
          <p:cNvGrpSpPr/>
          <p:nvPr/>
        </p:nvGrpSpPr>
        <p:grpSpPr>
          <a:xfrm>
            <a:off x="1357290" y="1357302"/>
            <a:ext cx="6215106" cy="2643206"/>
            <a:chOff x="1357290" y="1357302"/>
            <a:chExt cx="6215106" cy="2643206"/>
          </a:xfrm>
        </p:grpSpPr>
        <p:sp>
          <p:nvSpPr>
            <p:cNvPr id="3" name="圆角矩形 2"/>
            <p:cNvSpPr/>
            <p:nvPr/>
          </p:nvSpPr>
          <p:spPr>
            <a:xfrm>
              <a:off x="1357290" y="1357302"/>
              <a:ext cx="4214842" cy="2643206"/>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4"/>
            <p:cNvSpPr txBox="1"/>
            <p:nvPr/>
          </p:nvSpPr>
          <p:spPr>
            <a:xfrm>
              <a:off x="4207970" y="3345424"/>
              <a:ext cx="864096" cy="369332"/>
            </a:xfrm>
            <a:prstGeom prst="rect">
              <a:avLst/>
            </a:prstGeom>
            <a:noFill/>
          </p:spPr>
          <p:txBody>
            <a:bodyPr wrap="square" rtlCol="0">
              <a:spAutoFit/>
            </a:bodyPr>
            <a:lstStyle/>
            <a:p>
              <a:r>
                <a:rPr lang="en-US" altLang="zh-CN" b="1" dirty="0" smtClean="0">
                  <a:solidFill>
                    <a:schemeClr val="bg1"/>
                  </a:solidFill>
                  <a:effectLst>
                    <a:outerShdw blurRad="38100" dist="38100" dir="2700000" algn="tl">
                      <a:srgbClr val="000000">
                        <a:alpha val="43137"/>
                      </a:srgbClr>
                    </a:outerShdw>
                  </a:effectLst>
                </a:rPr>
                <a:t>&gt;&gt;&gt;&gt;&gt;</a:t>
              </a:r>
              <a:endParaRPr lang="zh-CN" altLang="en-US" b="1" dirty="0">
                <a:solidFill>
                  <a:schemeClr val="bg1"/>
                </a:solidFill>
                <a:effectLst>
                  <a:outerShdw blurRad="38100" dist="38100" dir="2700000" algn="tl">
                    <a:srgbClr val="000000">
                      <a:alpha val="43137"/>
                    </a:srgbClr>
                  </a:outerShdw>
                </a:effectLst>
              </a:endParaRPr>
            </a:p>
          </p:txBody>
        </p:sp>
        <p:sp>
          <p:nvSpPr>
            <p:cNvPr id="21" name="文字方塊 20"/>
            <p:cNvSpPr txBox="1"/>
            <p:nvPr/>
          </p:nvSpPr>
          <p:spPr>
            <a:xfrm>
              <a:off x="1428728" y="1714492"/>
              <a:ext cx="3643338" cy="1446550"/>
            </a:xfrm>
            <a:prstGeom prst="rect">
              <a:avLst/>
            </a:prstGeom>
            <a:noFill/>
          </p:spPr>
          <p:txBody>
            <a:bodyPr wrap="square" rtlCol="0" anchor="ctr">
              <a:spAutoFit/>
            </a:bodyPr>
            <a:lstStyle/>
            <a:p>
              <a:pPr algn="ctr"/>
              <a:r>
                <a:rPr lang="es-PE" altLang="zh-TW"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Aplicaciones de </a:t>
              </a:r>
              <a:r>
                <a:rPr lang="es-PE" altLang="zh-TW" sz="44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SQLite</a:t>
              </a:r>
              <a:endParaRPr lang="zh-TW" alt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0" name="Picture 2" descr="http://www.tkshare.com/Image2/200911314261739077801.gif"/>
            <p:cNvPicPr>
              <a:picLocks noChangeAspect="1" noChangeArrowheads="1"/>
            </p:cNvPicPr>
            <p:nvPr/>
          </p:nvPicPr>
          <p:blipFill>
            <a:blip r:embed="rId2"/>
            <a:srcRect l="16721" t="17858" r="40665" b="17857"/>
            <a:stretch>
              <a:fillRect/>
            </a:stretch>
          </p:blipFill>
          <p:spPr bwMode="auto">
            <a:xfrm>
              <a:off x="5072066" y="1357303"/>
              <a:ext cx="2500330" cy="2643205"/>
            </a:xfrm>
            <a:prstGeom prst="roundRect">
              <a:avLst>
                <a:gd name="adj" fmla="val 0"/>
              </a:avLst>
            </a:prstGeom>
            <a:solidFill>
              <a:srgbClr val="FFFFFF">
                <a:shade val="85000"/>
              </a:srgbClr>
            </a:solidFill>
            <a:ln>
              <a:noFill/>
            </a:ln>
            <a:effectLst>
              <a:innerShdw blurRad="114300">
                <a:prstClr val="black"/>
              </a:innerShdw>
              <a:reflection blurRad="12700" stA="38000" endPos="28000" dist="5000" dir="5400000" sy="-100000" algn="bl" rotWithShape="0"/>
            </a:effectLst>
          </p:spPr>
        </p:pic>
      </p:grpSp>
    </p:spTree>
    <p:extLst>
      <p:ext uri="{BB962C8B-B14F-4D97-AF65-F5344CB8AC3E}">
        <p14:creationId xmlns:p14="http://schemas.microsoft.com/office/powerpoint/2010/main" val="3428490128"/>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781531"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APLICACIONES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928926"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3000364" y="214294"/>
            <a:ext cx="925253" cy="400110"/>
          </a:xfrm>
          <a:prstGeom prst="rect">
            <a:avLst/>
          </a:prstGeom>
          <a:noFill/>
        </p:spPr>
        <p:txBody>
          <a:bodyPr wrap="none" rtlCol="0">
            <a:spAutoFit/>
          </a:bodyPr>
          <a:lstStyle/>
          <a:p>
            <a:r>
              <a:rPr lang="es-PE" altLang="zh-CN" sz="2000" dirty="0" err="1" smtClean="0">
                <a:latin typeface="Times New Roman" pitchFamily="18" charset="0"/>
                <a:ea typeface="微软雅黑" pitchFamily="34" charset="-122"/>
                <a:cs typeface="Times New Roman" pitchFamily="18" charset="0"/>
              </a:rPr>
              <a:t>SQLite</a:t>
            </a:r>
            <a:endParaRPr lang="zh-CN" altLang="en-US" sz="2000" dirty="0">
              <a:latin typeface="Times New Roman" pitchFamily="18" charset="0"/>
              <a:ea typeface="微软雅黑" pitchFamily="34" charset="-122"/>
              <a:cs typeface="Times New Roman" pitchFamily="18" charset="0"/>
            </a:endParaRPr>
          </a:p>
        </p:txBody>
      </p:sp>
      <p:sp>
        <p:nvSpPr>
          <p:cNvPr id="10" name="矩形 9"/>
          <p:cNvSpPr/>
          <p:nvPr/>
        </p:nvSpPr>
        <p:spPr>
          <a:xfrm>
            <a:off x="285720" y="928674"/>
            <a:ext cx="8286808" cy="3624069"/>
          </a:xfrm>
          <a:prstGeom prst="rect">
            <a:avLst/>
          </a:prstGeom>
        </p:spPr>
        <p:txBody>
          <a:bodyPr wrap="square">
            <a:spAutoFit/>
          </a:bodyPr>
          <a:lstStyle/>
          <a:p>
            <a:pPr lvl="0" algn="just">
              <a:buFont typeface="Wingdings" pitchFamily="2" charset="2"/>
              <a:buChar char="Ø"/>
            </a:pPr>
            <a:r>
              <a:rPr lang="es-ES" dirty="0" smtClean="0"/>
              <a:t> </a:t>
            </a:r>
            <a:r>
              <a:rPr lang="es-ES" dirty="0" err="1" smtClean="0">
                <a:latin typeface="Times New Roman" pitchFamily="18" charset="0"/>
                <a:cs typeface="Times New Roman" pitchFamily="18" charset="0"/>
              </a:rPr>
              <a:t>Mozilla</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Firefox</a:t>
            </a:r>
            <a:r>
              <a:rPr lang="es-ES" dirty="0" smtClean="0">
                <a:latin typeface="Times New Roman" pitchFamily="18" charset="0"/>
                <a:cs typeface="Times New Roman" pitchFamily="18" charset="0"/>
              </a:rPr>
              <a:t> la utiliza para almacenar, por ejemplo, las cookies, los favoritos, el historial, etc. Se está considerando también utilizar </a:t>
            </a:r>
            <a:r>
              <a:rPr lang="es-ES" dirty="0" err="1" smtClean="0">
                <a:latin typeface="Times New Roman" pitchFamily="18" charset="0"/>
                <a:cs typeface="Times New Roman" pitchFamily="18" charset="0"/>
              </a:rPr>
              <a:t>SQLite</a:t>
            </a:r>
            <a:r>
              <a:rPr lang="es-ES" dirty="0" smtClean="0">
                <a:latin typeface="Times New Roman" pitchFamily="18" charset="0"/>
                <a:cs typeface="Times New Roman" pitchFamily="18" charset="0"/>
              </a:rPr>
              <a:t> en </a:t>
            </a:r>
            <a:r>
              <a:rPr lang="es-ES" dirty="0" err="1" smtClean="0">
                <a:latin typeface="Times New Roman" pitchFamily="18" charset="0"/>
                <a:cs typeface="Times New Roman" pitchFamily="18" charset="0"/>
              </a:rPr>
              <a:t>Mozilla</a:t>
            </a:r>
            <a:r>
              <a:rPr lang="es-ES" dirty="0" smtClean="0">
                <a:latin typeface="Times New Roman" pitchFamily="18" charset="0"/>
                <a:cs typeface="Times New Roman" pitchFamily="18" charset="0"/>
              </a:rPr>
              <a:t> Calendar y </a:t>
            </a:r>
            <a:r>
              <a:rPr lang="es-ES" dirty="0" err="1" smtClean="0">
                <a:latin typeface="Times New Roman" pitchFamily="18" charset="0"/>
                <a:cs typeface="Times New Roman" pitchFamily="18" charset="0"/>
              </a:rPr>
              <a:t>Mozilla</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Thunderbird</a:t>
            </a:r>
            <a:r>
              <a:rPr lang="es-ES" dirty="0" smtClean="0">
                <a:latin typeface="Times New Roman" pitchFamily="18" charset="0"/>
                <a:cs typeface="Times New Roman" pitchFamily="18" charset="0"/>
              </a:rPr>
              <a:t>.</a:t>
            </a:r>
          </a:p>
          <a:p>
            <a:pPr lvl="0" algn="just">
              <a:buFont typeface="Wingdings" pitchFamily="2" charset="2"/>
              <a:buChar char="Ø"/>
            </a:pPr>
            <a:endParaRPr lang="es-ES" dirty="0" smtClean="0">
              <a:latin typeface="Times New Roman" pitchFamily="18" charset="0"/>
              <a:cs typeface="Times New Roman" pitchFamily="18" charset="0"/>
            </a:endParaRPr>
          </a:p>
          <a:p>
            <a:pPr lvl="0" algn="just">
              <a:lnSpc>
                <a:spcPts val="2100"/>
              </a:lnSpc>
              <a:buFont typeface="Wingdings" pitchFamily="2" charset="2"/>
              <a:buChar char="Ø"/>
            </a:pP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Yum</a:t>
            </a:r>
            <a:r>
              <a:rPr lang="es-ES" dirty="0" smtClean="0">
                <a:latin typeface="Times New Roman" pitchFamily="18" charset="0"/>
                <a:cs typeface="Times New Roman" pitchFamily="18" charset="0"/>
              </a:rPr>
              <a:t>, la herramienta de gestión de paquetes de </a:t>
            </a:r>
            <a:r>
              <a:rPr lang="es-ES" dirty="0" err="1" smtClean="0">
                <a:latin typeface="Times New Roman" pitchFamily="18" charset="0"/>
                <a:cs typeface="Times New Roman" pitchFamily="18" charset="0"/>
              </a:rPr>
              <a:t>Fedora</a:t>
            </a:r>
            <a:r>
              <a:rPr lang="es-ES" dirty="0" smtClean="0">
                <a:latin typeface="Times New Roman" pitchFamily="18" charset="0"/>
                <a:cs typeface="Times New Roman" pitchFamily="18" charset="0"/>
              </a:rPr>
              <a:t> </a:t>
            </a:r>
            <a:r>
              <a:rPr lang="es-ES" dirty="0" err="1" smtClean="0">
                <a:latin typeface="Times New Roman" pitchFamily="18" charset="0"/>
                <a:cs typeface="Times New Roman" pitchFamily="18" charset="0"/>
              </a:rPr>
              <a:t>Core</a:t>
            </a:r>
            <a:r>
              <a:rPr lang="es-ES" dirty="0" smtClean="0">
                <a:latin typeface="Times New Roman" pitchFamily="18" charset="0"/>
                <a:cs typeface="Times New Roman" pitchFamily="18" charset="0"/>
              </a:rPr>
              <a:t>, ha cambiado a </a:t>
            </a:r>
            <a:r>
              <a:rPr lang="es-ES" dirty="0" err="1" smtClean="0">
                <a:latin typeface="Times New Roman" pitchFamily="18" charset="0"/>
                <a:cs typeface="Times New Roman" pitchFamily="18" charset="0"/>
              </a:rPr>
              <a:t>SQLite</a:t>
            </a:r>
            <a:r>
              <a:rPr lang="es-ES" dirty="0" smtClean="0">
                <a:latin typeface="Times New Roman" pitchFamily="18" charset="0"/>
                <a:cs typeface="Times New Roman" pitchFamily="18" charset="0"/>
              </a:rPr>
              <a:t> y </a:t>
            </a:r>
            <a:r>
              <a:rPr lang="es-ES" dirty="0" err="1" smtClean="0">
                <a:latin typeface="Times New Roman" pitchFamily="18" charset="0"/>
                <a:cs typeface="Times New Roman" pitchFamily="18" charset="0"/>
              </a:rPr>
              <a:t>pysqlite</a:t>
            </a:r>
            <a:r>
              <a:rPr lang="es-ES" dirty="0" smtClean="0">
                <a:latin typeface="Times New Roman" pitchFamily="18" charset="0"/>
                <a:cs typeface="Times New Roman" pitchFamily="18" charset="0"/>
              </a:rPr>
              <a:t> para el almacenamiento de datos y </a:t>
            </a:r>
            <a:r>
              <a:rPr lang="es-ES" dirty="0" err="1" smtClean="0">
                <a:latin typeface="Times New Roman" pitchFamily="18" charset="0"/>
                <a:cs typeface="Times New Roman" pitchFamily="18" charset="0"/>
              </a:rPr>
              <a:t>parseo</a:t>
            </a:r>
            <a:r>
              <a:rPr lang="es-ES" dirty="0" smtClean="0">
                <a:latin typeface="Times New Roman" pitchFamily="18" charset="0"/>
                <a:cs typeface="Times New Roman" pitchFamily="18" charset="0"/>
              </a:rPr>
              <a:t> de XML desde el núcleo de </a:t>
            </a:r>
            <a:r>
              <a:rPr lang="es-ES" dirty="0" err="1" smtClean="0">
                <a:latin typeface="Times New Roman" pitchFamily="18" charset="0"/>
                <a:cs typeface="Times New Roman" pitchFamily="18" charset="0"/>
              </a:rPr>
              <a:t>Fedora</a:t>
            </a:r>
            <a:r>
              <a:rPr lang="es-ES" dirty="0" smtClean="0">
                <a:latin typeface="Times New Roman" pitchFamily="18" charset="0"/>
                <a:cs typeface="Times New Roman" pitchFamily="18" charset="0"/>
              </a:rPr>
              <a:t> 4.</a:t>
            </a:r>
          </a:p>
          <a:p>
            <a:pPr lvl="0" algn="just">
              <a:lnSpc>
                <a:spcPts val="2100"/>
              </a:lnSpc>
              <a:buFont typeface="Wingdings" pitchFamily="2" charset="2"/>
              <a:buChar char="Ø"/>
            </a:pPr>
            <a:endParaRPr lang="es-PE" dirty="0" smtClean="0">
              <a:latin typeface="Times New Roman" pitchFamily="18" charset="0"/>
              <a:cs typeface="Times New Roman" pitchFamily="18" charset="0"/>
            </a:endParaRPr>
          </a:p>
          <a:p>
            <a:pPr lvl="0" algn="just">
              <a:lnSpc>
                <a:spcPts val="2100"/>
              </a:lnSpc>
              <a:buFont typeface="Wingdings" pitchFamily="2" charset="2"/>
              <a:buChar char="Ø"/>
            </a:pPr>
            <a:r>
              <a:rPr lang="es-PE"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Open Outlook Connector, un </a:t>
            </a:r>
            <a:r>
              <a:rPr lang="en-US" dirty="0" err="1" smtClean="0">
                <a:latin typeface="Times New Roman" pitchFamily="18" charset="0"/>
                <a:cs typeface="Times New Roman" pitchFamily="18" charset="0"/>
              </a:rPr>
              <a:t>conector</a:t>
            </a:r>
            <a:r>
              <a:rPr lang="en-US" dirty="0" smtClean="0">
                <a:latin typeface="Times New Roman" pitchFamily="18" charset="0"/>
                <a:cs typeface="Times New Roman" pitchFamily="18" charset="0"/>
              </a:rPr>
              <a:t> open source de Microsoft Outlook/MAPI ha </a:t>
            </a:r>
            <a:r>
              <a:rPr lang="en-US" dirty="0" err="1" smtClean="0">
                <a:latin typeface="Times New Roman" pitchFamily="18" charset="0"/>
                <a:cs typeface="Times New Roman" pitchFamily="18" charset="0"/>
              </a:rPr>
              <a:t>sido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usando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SQLite</a:t>
            </a:r>
            <a:r>
              <a:rPr lang="en-US" dirty="0" smtClean="0">
                <a:latin typeface="Times New Roman" pitchFamily="18" charset="0"/>
                <a:cs typeface="Times New Roman" pitchFamily="18" charset="0"/>
              </a:rPr>
              <a:t>.</a:t>
            </a:r>
            <a:endParaRPr lang="zh-TW" altLang="en-US" dirty="0" smtClean="0">
              <a:latin typeface="Times New Roman" pitchFamily="18" charset="0"/>
              <a:cs typeface="Times New Roman" pitchFamily="18" charset="0"/>
            </a:endParaRPr>
          </a:p>
          <a:p>
            <a:pPr algn="just">
              <a:lnSpc>
                <a:spcPts val="2100"/>
              </a:lnSpc>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algn="just">
              <a:lnSpc>
                <a:spcPts val="2100"/>
              </a:lnSpc>
              <a:buFont typeface="Wingdings" pitchFamily="2" charset="2"/>
              <a:buChar char="Ø"/>
            </a:pPr>
            <a:r>
              <a:rPr lang="es-ES" dirty="0" smtClean="0">
                <a:latin typeface="Times New Roman" pitchFamily="18" charset="0"/>
                <a:cs typeface="Times New Roman" pitchFamily="18" charset="0"/>
              </a:rPr>
              <a:t> Varias aplicaciones de Apple utilizan </a:t>
            </a:r>
            <a:r>
              <a:rPr lang="es-ES" dirty="0" err="1" smtClean="0">
                <a:latin typeface="Times New Roman" pitchFamily="18" charset="0"/>
                <a:cs typeface="Times New Roman" pitchFamily="18" charset="0"/>
              </a:rPr>
              <a:t>SQLite</a:t>
            </a:r>
            <a:r>
              <a:rPr lang="es-ES" dirty="0" smtClean="0">
                <a:latin typeface="Times New Roman" pitchFamily="18" charset="0"/>
                <a:cs typeface="Times New Roman" pitchFamily="18" charset="0"/>
              </a:rPr>
              <a:t>, incluyendo Apple Mail y el gestor de RSS que se distribuye con OS X. El software </a:t>
            </a:r>
            <a:r>
              <a:rPr lang="es-ES" dirty="0" err="1" smtClean="0">
                <a:latin typeface="Times New Roman" pitchFamily="18" charset="0"/>
                <a:cs typeface="Times New Roman" pitchFamily="18" charset="0"/>
              </a:rPr>
              <a:t>Aperture</a:t>
            </a:r>
            <a:r>
              <a:rPr lang="es-ES" dirty="0" smtClean="0">
                <a:latin typeface="Times New Roman" pitchFamily="18" charset="0"/>
                <a:cs typeface="Times New Roman" pitchFamily="18" charset="0"/>
              </a:rPr>
              <a:t> de Apple guarda la información de las imágenes en una base de datos </a:t>
            </a:r>
            <a:r>
              <a:rPr lang="es-ES" dirty="0" err="1" smtClean="0">
                <a:latin typeface="Times New Roman" pitchFamily="18" charset="0"/>
                <a:cs typeface="Times New Roman" pitchFamily="18" charset="0"/>
              </a:rPr>
              <a:t>SQLite</a:t>
            </a:r>
            <a:r>
              <a:rPr lang="es-ES" dirty="0" smtClean="0">
                <a:latin typeface="Times New Roman" pitchFamily="18" charset="0"/>
                <a:cs typeface="Times New Roman" pitchFamily="18" charset="0"/>
              </a:rPr>
              <a:t>, utilizando la API </a:t>
            </a:r>
            <a:r>
              <a:rPr lang="es-ES" dirty="0" err="1" smtClean="0">
                <a:latin typeface="Times New Roman" pitchFamily="18" charset="0"/>
                <a:cs typeface="Times New Roman" pitchFamily="18" charset="0"/>
              </a:rPr>
              <a:t>Core</a:t>
            </a:r>
            <a:r>
              <a:rPr lang="es-ES" dirty="0" smtClean="0">
                <a:latin typeface="Times New Roman" pitchFamily="18" charset="0"/>
                <a:cs typeface="Times New Roman" pitchFamily="18" charset="0"/>
              </a:rPr>
              <a:t> Data.</a:t>
            </a:r>
            <a:endParaRPr lang="zh-CN" altLang="zh-CN" dirty="0" smtClean="0">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24" name="矩形 23"/>
          <p:cNvSpPr/>
          <p:nvPr/>
        </p:nvSpPr>
        <p:spPr>
          <a:xfrm>
            <a:off x="179512" y="121196"/>
            <a:ext cx="2501006"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CONCLUSIÓN</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928926" y="214294"/>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
        <p:nvSpPr>
          <p:cNvPr id="16" name="TextBox 1"/>
          <p:cNvSpPr txBox="1"/>
          <p:nvPr/>
        </p:nvSpPr>
        <p:spPr>
          <a:xfrm>
            <a:off x="3000364" y="214294"/>
            <a:ext cx="925253" cy="400110"/>
          </a:xfrm>
          <a:prstGeom prst="rect">
            <a:avLst/>
          </a:prstGeom>
          <a:noFill/>
        </p:spPr>
        <p:txBody>
          <a:bodyPr wrap="none" rtlCol="0">
            <a:spAutoFit/>
          </a:bodyPr>
          <a:lstStyle/>
          <a:p>
            <a:r>
              <a:rPr lang="es-PE" altLang="zh-CN" sz="2000" dirty="0" err="1" smtClean="0">
                <a:latin typeface="Times New Roman" pitchFamily="18" charset="0"/>
                <a:ea typeface="微软雅黑" pitchFamily="34" charset="-122"/>
                <a:cs typeface="Times New Roman" pitchFamily="18" charset="0"/>
              </a:rPr>
              <a:t>SQLite</a:t>
            </a:r>
            <a:endParaRPr lang="zh-CN" altLang="en-US" sz="2000" dirty="0">
              <a:latin typeface="Times New Roman" pitchFamily="18" charset="0"/>
              <a:ea typeface="微软雅黑" pitchFamily="34" charset="-122"/>
              <a:cs typeface="Times New Roman" pitchFamily="18" charset="0"/>
            </a:endParaRPr>
          </a:p>
        </p:txBody>
      </p:sp>
      <p:sp>
        <p:nvSpPr>
          <p:cNvPr id="10" name="矩形 9"/>
          <p:cNvSpPr/>
          <p:nvPr/>
        </p:nvSpPr>
        <p:spPr>
          <a:xfrm>
            <a:off x="285720" y="1785930"/>
            <a:ext cx="8286808" cy="2308324"/>
          </a:xfrm>
          <a:prstGeom prst="rect">
            <a:avLst/>
          </a:prstGeom>
          <a:solidFill>
            <a:srgbClr val="008000"/>
          </a:solidFill>
          <a:effectLst>
            <a:glow rad="1016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r>
              <a:rPr lang="es-PE" dirty="0" smtClean="0">
                <a:latin typeface="Times New Roman" pitchFamily="18" charset="0"/>
                <a:cs typeface="Times New Roman" pitchFamily="18" charset="0"/>
              </a:rPr>
              <a:t>    Finalmente, por las ventajas descritas y la gran cantidad de lenguajes de programación que soportan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lo transforman no sólo en una alternativa, sino en una </a:t>
            </a:r>
            <a:r>
              <a:rPr lang="es-PE" dirty="0" smtClean="0">
                <a:solidFill>
                  <a:srgbClr val="378157"/>
                </a:solidFill>
                <a:latin typeface="Times New Roman" pitchFamily="18" charset="0"/>
                <a:cs typeface="Times New Roman" pitchFamily="18" charset="0"/>
              </a:rPr>
              <a:t>opción robusta y decisiva</a:t>
            </a:r>
            <a:r>
              <a:rPr lang="es-PE" dirty="0" smtClean="0">
                <a:latin typeface="Times New Roman" pitchFamily="18" charset="0"/>
                <a:cs typeface="Times New Roman" pitchFamily="18" charset="0"/>
              </a:rPr>
              <a:t> para la implementación de sistemas que requieren almacenamiento de información en un formato altamente dinámico con soporte para SQL, con planes de </a:t>
            </a:r>
            <a:r>
              <a:rPr lang="es-PE" dirty="0" smtClean="0">
                <a:solidFill>
                  <a:srgbClr val="378157"/>
                </a:solidFill>
                <a:latin typeface="Times New Roman" pitchFamily="18" charset="0"/>
                <a:cs typeface="Times New Roman" pitchFamily="18" charset="0"/>
              </a:rPr>
              <a:t>escalabilidad</a:t>
            </a:r>
            <a:r>
              <a:rPr lang="es-PE" dirty="0" smtClean="0">
                <a:latin typeface="Times New Roman" pitchFamily="18" charset="0"/>
                <a:cs typeface="Times New Roman" pitchFamily="18" charset="0"/>
              </a:rPr>
              <a:t>, </a:t>
            </a:r>
            <a:r>
              <a:rPr lang="es-PE" dirty="0" smtClean="0">
                <a:solidFill>
                  <a:srgbClr val="378157"/>
                </a:solidFill>
                <a:latin typeface="Times New Roman" pitchFamily="18" charset="0"/>
                <a:cs typeface="Times New Roman" pitchFamily="18" charset="0"/>
              </a:rPr>
              <a:t>portabilidad</a:t>
            </a:r>
            <a:r>
              <a:rPr lang="es-PE" dirty="0" smtClean="0">
                <a:latin typeface="Times New Roman" pitchFamily="18" charset="0"/>
                <a:cs typeface="Times New Roman" pitchFamily="18" charset="0"/>
              </a:rPr>
              <a:t> y </a:t>
            </a:r>
            <a:r>
              <a:rPr lang="es-PE" dirty="0" smtClean="0">
                <a:solidFill>
                  <a:srgbClr val="378157"/>
                </a:solidFill>
                <a:latin typeface="Times New Roman" pitchFamily="18" charset="0"/>
                <a:cs typeface="Times New Roman" pitchFamily="18" charset="0"/>
              </a:rPr>
              <a:t>rapidez</a:t>
            </a:r>
            <a:r>
              <a:rPr lang="es-PE" dirty="0" smtClean="0">
                <a:latin typeface="Times New Roman" pitchFamily="18" charset="0"/>
                <a:cs typeface="Times New Roman" pitchFamily="18" charset="0"/>
              </a:rPr>
              <a:t>, sobre todo cuando se utilizan lenguajes de programación dinámicos, algo muy común en la actualidad, más aún cuando se hace necesario utilizar un motor pequeño y liviano que no requiera mayor configuración o administración como es el caso de dispositivos empotrados.</a:t>
            </a:r>
            <a:endParaRPr lang="zh-CN" altLang="zh-CN" dirty="0" smtClean="0">
              <a:latin typeface="Times New Roman" pitchFamily="18" charset="0"/>
              <a:ea typeface="微软雅黑" pitchFamily="34" charset="-122"/>
              <a:cs typeface="Times New Roman" pitchFamily="18" charset="0"/>
            </a:endParaRPr>
          </a:p>
        </p:txBody>
      </p:sp>
      <p:sp>
        <p:nvSpPr>
          <p:cNvPr id="11" name="矩形 10"/>
          <p:cNvSpPr/>
          <p:nvPr/>
        </p:nvSpPr>
        <p:spPr>
          <a:xfrm>
            <a:off x="789431" y="2345292"/>
            <a:ext cx="2710999" cy="369332"/>
          </a:xfrm>
          <a:prstGeom prst="rect">
            <a:avLst/>
          </a:prstGeom>
        </p:spPr>
        <p:txBody>
          <a:bodyPr wrap="none">
            <a:spAutoFit/>
          </a:bodyPr>
          <a:lstStyle/>
          <a:p>
            <a:r>
              <a:rPr lang="es-PE" dirty="0" smtClean="0">
                <a:solidFill>
                  <a:schemeClr val="bg1"/>
                </a:solidFill>
                <a:latin typeface="Times New Roman" pitchFamily="18" charset="0"/>
                <a:cs typeface="Times New Roman" pitchFamily="18" charset="0"/>
              </a:rPr>
              <a:t>opción</a:t>
            </a:r>
            <a:r>
              <a:rPr lang="zh-TW" altLang="en-US" dirty="0" smtClean="0">
                <a:solidFill>
                  <a:schemeClr val="bg1"/>
                </a:solidFill>
                <a:latin typeface="Times New Roman" pitchFamily="18" charset="0"/>
                <a:cs typeface="Times New Roman" pitchFamily="18" charset="0"/>
              </a:rPr>
              <a:t> </a:t>
            </a:r>
            <a:r>
              <a:rPr lang="es-PE" dirty="0" smtClean="0">
                <a:solidFill>
                  <a:schemeClr val="bg1"/>
                </a:solidFill>
                <a:latin typeface="Times New Roman" pitchFamily="18" charset="0"/>
                <a:cs typeface="Times New Roman" pitchFamily="18" charset="0"/>
              </a:rPr>
              <a:t> robusta  y  decisiva</a:t>
            </a:r>
            <a:endParaRPr lang="zh-TW" altLang="en-US" dirty="0">
              <a:solidFill>
                <a:schemeClr val="bg1"/>
              </a:solidFill>
            </a:endParaRPr>
          </a:p>
        </p:txBody>
      </p:sp>
      <p:sp>
        <p:nvSpPr>
          <p:cNvPr id="12" name="矩形 11"/>
          <p:cNvSpPr/>
          <p:nvPr/>
        </p:nvSpPr>
        <p:spPr>
          <a:xfrm>
            <a:off x="2253182" y="2928938"/>
            <a:ext cx="1390124" cy="276999"/>
          </a:xfrm>
          <a:prstGeom prst="rect">
            <a:avLst/>
          </a:prstGeom>
        </p:spPr>
        <p:txBody>
          <a:bodyPr wrap="square" lIns="0" tIns="0" rIns="0" bIns="0" anchor="ctr" anchorCtr="0">
            <a:spAutoFit/>
          </a:bodyPr>
          <a:lstStyle/>
          <a:p>
            <a:r>
              <a:rPr lang="es-PE" dirty="0" smtClean="0">
                <a:solidFill>
                  <a:schemeClr val="bg1"/>
                </a:solidFill>
                <a:latin typeface="Times New Roman" pitchFamily="18" charset="0"/>
                <a:cs typeface="Times New Roman" pitchFamily="18" charset="0"/>
              </a:rPr>
              <a:t>escalabilidad</a:t>
            </a:r>
            <a:endParaRPr lang="zh-TW" altLang="en-US" dirty="0">
              <a:solidFill>
                <a:schemeClr val="bg1"/>
              </a:solidFill>
            </a:endParaRPr>
          </a:p>
        </p:txBody>
      </p:sp>
      <p:sp>
        <p:nvSpPr>
          <p:cNvPr id="14" name="矩形 13"/>
          <p:cNvSpPr/>
          <p:nvPr/>
        </p:nvSpPr>
        <p:spPr>
          <a:xfrm>
            <a:off x="3571868" y="2928938"/>
            <a:ext cx="1143008" cy="285752"/>
          </a:xfrm>
          <a:prstGeom prst="rect">
            <a:avLst/>
          </a:prstGeom>
        </p:spPr>
        <p:txBody>
          <a:bodyPr wrap="square" lIns="0" tIns="0" rIns="0" bIns="0" anchor="ctr" anchorCtr="0">
            <a:spAutoFit/>
          </a:bodyPr>
          <a:lstStyle/>
          <a:p>
            <a:r>
              <a:rPr lang="es-PE" dirty="0" smtClean="0">
                <a:solidFill>
                  <a:schemeClr val="bg1"/>
                </a:solidFill>
                <a:latin typeface="Times New Roman" pitchFamily="18" charset="0"/>
                <a:cs typeface="Times New Roman" pitchFamily="18" charset="0"/>
              </a:rPr>
              <a:t>portabilidad</a:t>
            </a:r>
            <a:endParaRPr lang="zh-TW" altLang="en-US" dirty="0">
              <a:solidFill>
                <a:schemeClr val="bg1"/>
              </a:solidFill>
            </a:endParaRPr>
          </a:p>
        </p:txBody>
      </p:sp>
      <p:sp>
        <p:nvSpPr>
          <p:cNvPr id="15" name="矩形 14"/>
          <p:cNvSpPr/>
          <p:nvPr/>
        </p:nvSpPr>
        <p:spPr>
          <a:xfrm>
            <a:off x="4967826" y="2928938"/>
            <a:ext cx="1390124" cy="276999"/>
          </a:xfrm>
          <a:prstGeom prst="rect">
            <a:avLst/>
          </a:prstGeom>
        </p:spPr>
        <p:txBody>
          <a:bodyPr wrap="square" lIns="0" tIns="0" rIns="0" bIns="0" anchor="ctr" anchorCtr="0">
            <a:spAutoFit/>
          </a:bodyPr>
          <a:lstStyle/>
          <a:p>
            <a:r>
              <a:rPr lang="en-US" altLang="zh-TW" dirty="0" err="1" smtClean="0">
                <a:solidFill>
                  <a:schemeClr val="bg1"/>
                </a:solidFill>
                <a:latin typeface="Times New Roman" pitchFamily="18" charset="0"/>
                <a:cs typeface="Times New Roman" pitchFamily="18" charset="0"/>
              </a:rPr>
              <a:t>rapidez</a:t>
            </a:r>
            <a:endParaRPr lang="zh-TW"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3F2D"/>
        </a:solidFill>
        <a:effectLst/>
      </p:bgPr>
    </p:bg>
    <p:spTree>
      <p:nvGrpSpPr>
        <p:cNvPr id="1" name=""/>
        <p:cNvGrpSpPr/>
        <p:nvPr/>
      </p:nvGrpSpPr>
      <p:grpSpPr>
        <a:xfrm>
          <a:off x="0" y="0"/>
          <a:ext cx="0" cy="0"/>
          <a:chOff x="0" y="0"/>
          <a:chExt cx="0" cy="0"/>
        </a:xfrm>
      </p:grpSpPr>
      <p:sp>
        <p:nvSpPr>
          <p:cNvPr id="2" name="矩形 1"/>
          <p:cNvSpPr/>
          <p:nvPr/>
        </p:nvSpPr>
        <p:spPr>
          <a:xfrm>
            <a:off x="0" y="0"/>
            <a:ext cx="9210000" cy="5867624"/>
          </a:xfrm>
          <a:prstGeom prst="rect">
            <a:avLst/>
          </a:prstGeom>
          <a:solidFill>
            <a:srgbClr val="203F2D"/>
          </a:solidFill>
          <a:ln w="12700">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33" name="圆角矩形 32"/>
          <p:cNvSpPr/>
          <p:nvPr/>
        </p:nvSpPr>
        <p:spPr>
          <a:xfrm>
            <a:off x="785786" y="1571616"/>
            <a:ext cx="3500462" cy="408623"/>
          </a:xfrm>
          <a:prstGeom prst="roundRect">
            <a:avLst/>
          </a:prstGeom>
          <a:solidFill>
            <a:srgbClr val="FFC000"/>
          </a:solidFill>
          <a:ln w="12700">
            <a:solidFill>
              <a:srgbClr val="FFC000"/>
            </a:solidFill>
          </a:ln>
          <a:effectLst>
            <a:outerShdw blurRad="50800" dist="38100" dir="2700000" algn="tl" rotWithShape="0">
              <a:prstClr val="black">
                <a:alpha val="40000"/>
              </a:prstClr>
            </a:outerShdw>
          </a:effectLst>
        </p:spPr>
        <p:txBody>
          <a:bodyPr wrap="square" rtlCol="0" anchor="ctr">
            <a:spAutoFit/>
          </a:bodyPr>
          <a:lstStyle/>
          <a:p>
            <a:pPr algn="ctr"/>
            <a:r>
              <a:rPr lang="es-PE" b="1" i="1" dirty="0" smtClean="0">
                <a:effectLst>
                  <a:outerShdw blurRad="38100" dist="38100" dir="2700000" algn="tl">
                    <a:srgbClr val="000000">
                      <a:alpha val="43137"/>
                    </a:srgbClr>
                  </a:outerShdw>
                </a:effectLst>
                <a:latin typeface="Times New Roman" pitchFamily="18" charset="0"/>
                <a:cs typeface="Times New Roman" pitchFamily="18" charset="0"/>
              </a:rPr>
              <a:t>Cesar Bocanegra L.</a:t>
            </a:r>
            <a:endParaRPr lang="zh-CN" altLang="en-US" dirty="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60" name="TextBox 59"/>
          <p:cNvSpPr txBox="1"/>
          <p:nvPr/>
        </p:nvSpPr>
        <p:spPr>
          <a:xfrm>
            <a:off x="5286380" y="2285996"/>
            <a:ext cx="2214578" cy="830997"/>
          </a:xfrm>
          <a:prstGeom prst="rect">
            <a:avLst/>
          </a:prstGeom>
          <a:noFill/>
        </p:spPr>
        <p:txBody>
          <a:bodyPr wrap="square" rtlCol="0">
            <a:spAutoFit/>
          </a:bodyPr>
          <a:lstStyle/>
          <a:p>
            <a:r>
              <a:rPr lang="es-PE" altLang="zh-CN" sz="4800" dirty="0" smtClean="0">
                <a:solidFill>
                  <a:srgbClr val="FFC000"/>
                </a:solidFill>
                <a:latin typeface="Times New Roman" pitchFamily="18" charset="0"/>
                <a:ea typeface="黑体" pitchFamily="49" charset="-122"/>
                <a:cs typeface="Times New Roman" pitchFamily="18" charset="0"/>
              </a:rPr>
              <a:t>Gracias</a:t>
            </a:r>
            <a:endParaRPr lang="zh-CN" altLang="en-US" sz="4800" dirty="0">
              <a:solidFill>
                <a:srgbClr val="FFC000"/>
              </a:solidFill>
              <a:latin typeface="Times New Roman" pitchFamily="18" charset="0"/>
              <a:ea typeface="黑体" pitchFamily="49" charset="-122"/>
              <a:cs typeface="Times New Roman" pitchFamily="18" charset="0"/>
            </a:endParaRPr>
          </a:p>
        </p:txBody>
      </p:sp>
      <p:sp>
        <p:nvSpPr>
          <p:cNvPr id="62" name="矩形 61"/>
          <p:cNvSpPr/>
          <p:nvPr/>
        </p:nvSpPr>
        <p:spPr>
          <a:xfrm>
            <a:off x="5650410" y="-630638"/>
            <a:ext cx="285752" cy="264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007600" y="-630638"/>
            <a:ext cx="71438" cy="264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306052" y="-630638"/>
            <a:ext cx="142876" cy="278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520366" y="-630638"/>
            <a:ext cx="214314" cy="278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864856" y="-630638"/>
            <a:ext cx="71438" cy="2786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578186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0" name="矩形 19"/>
          <p:cNvSpPr/>
          <p:nvPr/>
        </p:nvSpPr>
        <p:spPr>
          <a:xfrm>
            <a:off x="285720" y="1000112"/>
            <a:ext cx="8286808" cy="3323987"/>
          </a:xfrm>
          <a:prstGeom prst="rect">
            <a:avLst/>
          </a:prstGeom>
        </p:spPr>
        <p:txBody>
          <a:bodyPr wrap="square">
            <a:spAutoFit/>
          </a:bodyPr>
          <a:lstStyle/>
          <a:p>
            <a:pPr algn="just">
              <a:lnSpc>
                <a:spcPts val="2100"/>
              </a:lnSpc>
              <a:buFont typeface="Wingdings" pitchFamily="2" charset="2"/>
              <a:buChar char="Ø"/>
            </a:pPr>
            <a:r>
              <a:rPr lang="es-PE" altLang="zh-CN" dirty="0" smtClean="0">
                <a:latin typeface="Times New Roman" pitchFamily="18" charset="0"/>
                <a:ea typeface="微软雅黑" pitchFamily="34" charset="-122"/>
                <a:cs typeface="Times New Roman" pitchFamily="18" charset="0"/>
              </a:rPr>
              <a:t> </a:t>
            </a:r>
            <a:r>
              <a:rPr lang="es-PE" dirty="0" smtClean="0">
                <a:latin typeface="Times New Roman" pitchFamily="18" charset="0"/>
                <a:cs typeface="Times New Roman" pitchFamily="18" charset="0"/>
              </a:rPr>
              <a:t>Cada vez que los desarrolladores se enfrentan a nuevos desafíos, es primordial saber optar por la mejor herramienta para el tratamiento de los datos.</a:t>
            </a:r>
          </a:p>
          <a:p>
            <a:pPr algn="just">
              <a:lnSpc>
                <a:spcPts val="2100"/>
              </a:lnSpc>
              <a:buFont typeface="Wingdings" pitchFamily="2" charset="2"/>
              <a:buChar char="Ø"/>
            </a:pPr>
            <a:endParaRPr lang="es-PE" altLang="zh-CN" sz="1600" dirty="0" smtClean="0">
              <a:latin typeface="Times New Roman" pitchFamily="18" charset="0"/>
              <a:ea typeface="微软雅黑" pitchFamily="34" charset="-122"/>
              <a:cs typeface="Times New Roman" pitchFamily="18" charset="0"/>
            </a:endParaRPr>
          </a:p>
          <a:p>
            <a:pPr algn="just">
              <a:lnSpc>
                <a:spcPts val="2100"/>
              </a:lnSpc>
              <a:buFont typeface="Wingdings" pitchFamily="2" charset="2"/>
              <a:buChar char="Ø"/>
            </a:pPr>
            <a:r>
              <a:rPr lang="es-PE" dirty="0" smtClean="0">
                <a:latin typeface="Times New Roman" pitchFamily="18" charset="0"/>
                <a:cs typeface="Times New Roman" pitchFamily="18" charset="0"/>
              </a:rPr>
              <a:t> Desde que en la informática se comenzó a trabajar con datos, la mayor preocupación e interrogante fue cómo manipular esos datos.</a:t>
            </a:r>
          </a:p>
          <a:p>
            <a:pPr algn="just">
              <a:lnSpc>
                <a:spcPts val="2100"/>
              </a:lnSpc>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algn="just">
              <a:lnSpc>
                <a:spcPts val="2100"/>
              </a:lnSpc>
              <a:buFont typeface="Wingdings" pitchFamily="2" charset="2"/>
              <a:buChar char="Ø"/>
            </a:pPr>
            <a:r>
              <a:rPr lang="es-PE" altLang="zh-CN" dirty="0" smtClean="0">
                <a:latin typeface="Times New Roman" pitchFamily="18" charset="0"/>
                <a:ea typeface="微软雅黑" pitchFamily="34" charset="-122"/>
                <a:cs typeface="Times New Roman" pitchFamily="18" charset="0"/>
              </a:rPr>
              <a:t> Surgieron los primeros motores que separaban el programa del mantenimiento y manipulación de los datos, como </a:t>
            </a:r>
            <a:r>
              <a:rPr lang="es-PE" dirty="0" smtClean="0">
                <a:latin typeface="Times New Roman" pitchFamily="18" charset="0"/>
                <a:cs typeface="Times New Roman" pitchFamily="18" charset="0"/>
              </a:rPr>
              <a:t>Oracle, Informix, PostgreSQL, MySQL y Firebird</a:t>
            </a:r>
            <a:r>
              <a:rPr lang="es-PE" altLang="zh-CN" dirty="0" smtClean="0">
                <a:latin typeface="Times New Roman" pitchFamily="18" charset="0"/>
                <a:ea typeface="微软雅黑" pitchFamily="34" charset="-122"/>
                <a:cs typeface="Times New Roman" pitchFamily="18" charset="0"/>
              </a:rPr>
              <a:t>.</a:t>
            </a:r>
          </a:p>
          <a:p>
            <a:pPr algn="just">
              <a:lnSpc>
                <a:spcPts val="2100"/>
              </a:lnSpc>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algn="just">
              <a:lnSpc>
                <a:spcPts val="2100"/>
              </a:lnSpc>
              <a:buFont typeface="Wingdings" pitchFamily="2" charset="2"/>
              <a:buChar char="Ø"/>
            </a:pPr>
            <a:r>
              <a:rPr lang="es-PE" altLang="zh-CN" dirty="0" smtClean="0">
                <a:latin typeface="Times New Roman" pitchFamily="18" charset="0"/>
                <a:ea typeface="微软雅黑" pitchFamily="34" charset="-122"/>
                <a:cs typeface="Times New Roman" pitchFamily="18" charset="0"/>
              </a:rPr>
              <a:t> </a:t>
            </a:r>
            <a:r>
              <a:rPr lang="es-PE" dirty="0" smtClean="0">
                <a:latin typeface="Times New Roman" pitchFamily="18" charset="0"/>
                <a:cs typeface="Times New Roman" pitchFamily="18" charset="0"/>
              </a:rPr>
              <a:t>Aun así muchos desarrolladores han optado por una opción que surgió de la necesidad de buscar agilidad, sencillez y sobre todo, cero configuraciones. Su nombre es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a:t>
            </a:r>
            <a:endParaRPr lang="zh-CN" altLang="zh-CN" dirty="0" smtClean="0">
              <a:latin typeface="Times New Roman" pitchFamily="18" charset="0"/>
              <a:ea typeface="微软雅黑" pitchFamily="34" charset="-122"/>
              <a:cs typeface="Times New Roman" pitchFamily="18" charset="0"/>
            </a:endParaRPr>
          </a:p>
        </p:txBody>
      </p:sp>
      <p:sp>
        <p:nvSpPr>
          <p:cNvPr id="24" name="矩形 23"/>
          <p:cNvSpPr/>
          <p:nvPr/>
        </p:nvSpPr>
        <p:spPr>
          <a:xfrm>
            <a:off x="179512" y="121196"/>
            <a:ext cx="291938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INTRODUCCIÓN</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3071802"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3143240" y="214294"/>
            <a:ext cx="925253" cy="400110"/>
          </a:xfrm>
          <a:prstGeom prst="rect">
            <a:avLst/>
          </a:prstGeom>
          <a:noFill/>
        </p:spPr>
        <p:txBody>
          <a:bodyPr wrap="none" rtlCol="0">
            <a:spAutoFit/>
          </a:bodyPr>
          <a:lstStyle/>
          <a:p>
            <a:r>
              <a:rPr lang="es-PE" altLang="zh-CN" sz="2000" dirty="0" err="1" smtClean="0">
                <a:latin typeface="Times New Roman" pitchFamily="18" charset="0"/>
                <a:ea typeface="微软雅黑" pitchFamily="34" charset="-122"/>
                <a:cs typeface="Times New Roman" pitchFamily="18" charset="0"/>
              </a:rPr>
              <a:t>SQLite</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pic>
        <p:nvPicPr>
          <p:cNvPr id="18" name="图片 17"/>
          <p:cNvPicPr>
            <a:picLocks noChangeAspect="1"/>
          </p:cNvPicPr>
          <p:nvPr/>
        </p:nvPicPr>
        <p:blipFill>
          <a:blip r:embed="rId2"/>
          <a:stretch>
            <a:fillRect/>
          </a:stretch>
        </p:blipFill>
        <p:spPr>
          <a:xfrm>
            <a:off x="714348" y="1321582"/>
            <a:ext cx="2000264" cy="267892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p:cNvSpPr txBox="1"/>
          <p:nvPr/>
        </p:nvSpPr>
        <p:spPr>
          <a:xfrm>
            <a:off x="571472" y="4071946"/>
            <a:ext cx="2286016" cy="498663"/>
          </a:xfrm>
          <a:prstGeom prst="rect">
            <a:avLst/>
          </a:prstGeom>
          <a:noFill/>
        </p:spPr>
        <p:txBody>
          <a:bodyPr wrap="square" rtlCol="0">
            <a:spAutoFit/>
          </a:bodyPr>
          <a:lstStyle/>
          <a:p>
            <a:pPr algn="ctr">
              <a:lnSpc>
                <a:spcPct val="150000"/>
              </a:lnSpc>
            </a:pPr>
            <a:r>
              <a:rPr lang="en-US" altLang="zh-TW" sz="2000"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D</a:t>
            </a:r>
            <a:r>
              <a:rPr lang="es-PE" altLang="zh-TW" sz="2000" dirty="0" smtClean="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 </a:t>
            </a:r>
            <a:r>
              <a:rPr lang="es-PE" sz="2000" dirty="0" smtClean="0">
                <a:effectLst>
                  <a:outerShdw blurRad="38100" dist="38100" dir="2700000" algn="tl">
                    <a:srgbClr val="000000">
                      <a:alpha val="43137"/>
                    </a:srgbClr>
                  </a:outerShdw>
                </a:effectLst>
                <a:latin typeface="Times New Roman" pitchFamily="18" charset="0"/>
                <a:cs typeface="Times New Roman" pitchFamily="18" charset="0"/>
              </a:rPr>
              <a:t>Richard </a:t>
            </a:r>
            <a:r>
              <a:rPr lang="es-PE" sz="2000" dirty="0" err="1" smtClean="0">
                <a:effectLst>
                  <a:outerShdw blurRad="38100" dist="38100" dir="2700000" algn="tl">
                    <a:srgbClr val="000000">
                      <a:alpha val="43137"/>
                    </a:srgbClr>
                  </a:outerShdw>
                </a:effectLst>
                <a:latin typeface="Times New Roman" pitchFamily="18" charset="0"/>
                <a:cs typeface="Times New Roman" pitchFamily="18" charset="0"/>
              </a:rPr>
              <a:t>Hipp</a:t>
            </a:r>
            <a:endParaRPr lang="zh-CN" altLang="en-US" sz="2000" dirty="0">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24" name="矩形 23"/>
          <p:cNvSpPr/>
          <p:nvPr/>
        </p:nvSpPr>
        <p:spPr>
          <a:xfrm>
            <a:off x="179512" y="121196"/>
            <a:ext cx="1856534"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HISTORIA</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071670"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214546" y="214294"/>
            <a:ext cx="2497800"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La creación de </a:t>
            </a:r>
            <a:r>
              <a:rPr lang="es-PE" altLang="zh-CN" sz="2000" dirty="0" err="1" smtClean="0">
                <a:latin typeface="Times New Roman" pitchFamily="18" charset="0"/>
                <a:ea typeface="微软雅黑" pitchFamily="34" charset="-122"/>
                <a:cs typeface="Times New Roman" pitchFamily="18" charset="0"/>
              </a:rPr>
              <a:t>SQLite</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3"/>
          <a:stretch>
            <a:fillRect/>
          </a:stretch>
        </p:blipFill>
        <p:spPr>
          <a:xfrm>
            <a:off x="285720" y="5000640"/>
            <a:ext cx="500066" cy="488776"/>
          </a:xfrm>
          <a:prstGeom prst="rect">
            <a:avLst/>
          </a:prstGeom>
        </p:spPr>
      </p:pic>
      <p:sp>
        <p:nvSpPr>
          <p:cNvPr id="30" name="矩形 29"/>
          <p:cNvSpPr/>
          <p:nvPr/>
        </p:nvSpPr>
        <p:spPr>
          <a:xfrm>
            <a:off x="3286116" y="857237"/>
            <a:ext cx="5286412" cy="3862596"/>
          </a:xfrm>
          <a:prstGeom prst="rect">
            <a:avLst/>
          </a:prstGeom>
        </p:spPr>
        <p:txBody>
          <a:bodyPr wrap="square">
            <a:spAutoFit/>
          </a:bodyPr>
          <a:lstStyle/>
          <a:p>
            <a:pPr algn="just">
              <a:lnSpc>
                <a:spcPts val="2100"/>
              </a:lnSpc>
              <a:buFont typeface="Wingdings" pitchFamily="2" charset="2"/>
              <a:buChar char="Ø"/>
            </a:pPr>
            <a:r>
              <a:rPr lang="es-PE" altLang="zh-CN" dirty="0" smtClean="0">
                <a:latin typeface="Times New Roman" pitchFamily="18" charset="0"/>
                <a:ea typeface="微软雅黑" pitchFamily="34" charset="-122"/>
                <a:cs typeface="Times New Roman" pitchFamily="18" charset="0"/>
              </a:rPr>
              <a:t> </a:t>
            </a:r>
            <a:r>
              <a:rPr lang="es-PE" dirty="0" smtClean="0">
                <a:latin typeface="Times New Roman" pitchFamily="18" charset="0"/>
                <a:cs typeface="Times New Roman" pitchFamily="18" charset="0"/>
              </a:rPr>
              <a:t>En enero de 2000 D. Richard </a:t>
            </a:r>
            <a:r>
              <a:rPr lang="es-PE" dirty="0" err="1" smtClean="0">
                <a:latin typeface="Times New Roman" pitchFamily="18" charset="0"/>
                <a:cs typeface="Times New Roman" pitchFamily="18" charset="0"/>
              </a:rPr>
              <a:t>Hipp</a:t>
            </a:r>
            <a:r>
              <a:rPr lang="es-PE" dirty="0" smtClean="0">
                <a:latin typeface="Times New Roman" pitchFamily="18" charset="0"/>
                <a:cs typeface="Times New Roman" pitchFamily="18" charset="0"/>
              </a:rPr>
              <a:t> estaba trabajando con su equipo del General Dynamics en la Fuerza naval de los Estados Unidos, en un proyecto de software, el cual se conectaba a una base de datos </a:t>
            </a:r>
            <a:r>
              <a:rPr lang="es-PE" dirty="0" err="1" smtClean="0">
                <a:latin typeface="Times New Roman" pitchFamily="18" charset="0"/>
                <a:cs typeface="Times New Roman" pitchFamily="18" charset="0"/>
              </a:rPr>
              <a:t>Informix</a:t>
            </a:r>
            <a:r>
              <a:rPr lang="es-PE" dirty="0" smtClean="0">
                <a:latin typeface="Times New Roman" pitchFamily="18" charset="0"/>
                <a:cs typeface="Times New Roman" pitchFamily="18" charset="0"/>
              </a:rPr>
              <a:t>, el motor funcionaba muy bien, pero habían tenido problemas para hacer una reconfiguración cuando el sistema se reiniciaba.</a:t>
            </a:r>
          </a:p>
          <a:p>
            <a:pPr algn="just">
              <a:lnSpc>
                <a:spcPts val="2100"/>
              </a:lnSpc>
              <a:buFont typeface="Wingdings" pitchFamily="2" charset="2"/>
              <a:buChar char="Ø"/>
            </a:pPr>
            <a:endParaRPr lang="es-PE" dirty="0" smtClean="0">
              <a:latin typeface="Times New Roman" pitchFamily="18" charset="0"/>
              <a:cs typeface="Times New Roman" pitchFamily="18" charset="0"/>
            </a:endParaRPr>
          </a:p>
          <a:p>
            <a:pPr algn="just">
              <a:lnSpc>
                <a:spcPts val="2100"/>
              </a:lnSpc>
              <a:buFont typeface="Wingdings" pitchFamily="2" charset="2"/>
              <a:buChar char="Ø"/>
            </a:pPr>
            <a:r>
              <a:rPr lang="es-PE" dirty="0" smtClean="0"/>
              <a:t> </a:t>
            </a:r>
            <a:r>
              <a:rPr lang="es-PE" dirty="0" smtClean="0">
                <a:latin typeface="Times New Roman" pitchFamily="18" charset="0"/>
                <a:cs typeface="Times New Roman" pitchFamily="18" charset="0"/>
              </a:rPr>
              <a:t>Luego cambiaron a </a:t>
            </a:r>
            <a:r>
              <a:rPr lang="es-PE" dirty="0" err="1" smtClean="0">
                <a:latin typeface="Times New Roman" pitchFamily="18" charset="0"/>
                <a:cs typeface="Times New Roman" pitchFamily="18" charset="0"/>
              </a:rPr>
              <a:t>PostgreSQL</a:t>
            </a:r>
            <a:r>
              <a:rPr lang="es-PE" dirty="0" smtClean="0">
                <a:latin typeface="Times New Roman" pitchFamily="18" charset="0"/>
                <a:cs typeface="Times New Roman" pitchFamily="18" charset="0"/>
              </a:rPr>
              <a:t>, pero administrar la base de datos era un poco más compleja. Fue en ese momento cuando surgió la idea de escribir un simple motor de base de datos SQL que permitiera leer los archivos del disco duro, y luego ser llamados en diferentes solicitudes.</a:t>
            </a:r>
          </a:p>
        </p:txBody>
      </p:sp>
      <p:sp>
        <p:nvSpPr>
          <p:cNvPr id="48" name="矩形 47"/>
          <p:cNvSpPr/>
          <p:nvPr/>
        </p:nvSpPr>
        <p:spPr>
          <a:xfrm>
            <a:off x="1000100" y="4726888"/>
            <a:ext cx="7572428" cy="630942"/>
          </a:xfrm>
          <a:prstGeom prst="rect">
            <a:avLst/>
          </a:prstGeom>
        </p:spPr>
        <p:txBody>
          <a:bodyPr wrap="square">
            <a:spAutoFit/>
          </a:bodyPr>
          <a:lstStyle/>
          <a:p>
            <a:pPr algn="just">
              <a:lnSpc>
                <a:spcPts val="2100"/>
              </a:lnSpc>
              <a:buFont typeface="Wingdings" pitchFamily="2" charset="2"/>
              <a:buChar char="Ø"/>
            </a:pPr>
            <a:r>
              <a:rPr lang="es-PE" dirty="0" smtClean="0">
                <a:latin typeface="Times New Roman" pitchFamily="18" charset="0"/>
                <a:cs typeface="Times New Roman" pitchFamily="18" charset="0"/>
              </a:rPr>
              <a:t> Cinco meses más tarde comenzó a escribir las primeras versiones de lo que hoy conocemos como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a:t>
            </a:r>
            <a:endParaRPr lang="zh-CN" altLang="zh-CN" dirty="0" smtClean="0">
              <a:latin typeface="Times New Roman" pitchFamily="18" charset="0"/>
              <a:ea typeface="微软雅黑" pitchFamily="34" charset="-122"/>
              <a:cs typeface="Times New Roman" pitchFamily="18" charset="0"/>
            </a:endParaRPr>
          </a:p>
        </p:txBody>
      </p:sp>
      <p:pic>
        <p:nvPicPr>
          <p:cNvPr id="13" name="圖片 12" descr="200652595614478.gif"/>
          <p:cNvPicPr>
            <a:picLocks noChangeAspect="1"/>
          </p:cNvPicPr>
          <p:nvPr/>
        </p:nvPicPr>
        <p:blipFill>
          <a:blip r:embed="rId4"/>
          <a:stretch>
            <a:fillRect/>
          </a:stretch>
        </p:blipFill>
        <p:spPr>
          <a:xfrm>
            <a:off x="1500166" y="785798"/>
            <a:ext cx="661590" cy="732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4" name="矩形 23"/>
          <p:cNvSpPr/>
          <p:nvPr/>
        </p:nvSpPr>
        <p:spPr>
          <a:xfrm>
            <a:off x="179512" y="121196"/>
            <a:ext cx="2242922"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DEFINICIÓN</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500298"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649679" y="214294"/>
            <a:ext cx="1922321"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¿Qué es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pic>
        <p:nvPicPr>
          <p:cNvPr id="15" name="圖片 14" descr="sqlite370.gif"/>
          <p:cNvPicPr>
            <a:picLocks noChangeAspect="1"/>
          </p:cNvPicPr>
          <p:nvPr/>
        </p:nvPicPr>
        <p:blipFill>
          <a:blip r:embed="rId3">
            <a:duotone>
              <a:schemeClr val="accent3">
                <a:shade val="45000"/>
                <a:satMod val="135000"/>
              </a:schemeClr>
              <a:prstClr val="white"/>
            </a:duotone>
          </a:blip>
          <a:stretch>
            <a:fillRect/>
          </a:stretch>
        </p:blipFill>
        <p:spPr>
          <a:xfrm>
            <a:off x="2500298" y="1214426"/>
            <a:ext cx="2095500" cy="962025"/>
          </a:xfrm>
          <a:prstGeom prst="rect">
            <a:avLst/>
          </a:prstGeom>
        </p:spPr>
      </p:pic>
      <p:sp>
        <p:nvSpPr>
          <p:cNvPr id="16" name="圓角矩形圖說文字 15"/>
          <p:cNvSpPr/>
          <p:nvPr/>
        </p:nvSpPr>
        <p:spPr>
          <a:xfrm>
            <a:off x="1428728" y="2786062"/>
            <a:ext cx="6572296" cy="1571636"/>
          </a:xfrm>
          <a:prstGeom prst="wedgeRoundRectCallout">
            <a:avLst>
              <a:gd name="adj1" fmla="val -21026"/>
              <a:gd name="adj2" fmla="val -76489"/>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TW" altLang="en-US"/>
          </a:p>
        </p:txBody>
      </p:sp>
      <p:sp>
        <p:nvSpPr>
          <p:cNvPr id="20" name="矩形 19"/>
          <p:cNvSpPr/>
          <p:nvPr/>
        </p:nvSpPr>
        <p:spPr>
          <a:xfrm>
            <a:off x="1714480" y="3000376"/>
            <a:ext cx="5929354" cy="1169551"/>
          </a:xfrm>
          <a:prstGeom prst="rect">
            <a:avLst/>
          </a:prstGeom>
        </p:spPr>
        <p:txBody>
          <a:bodyPr wrap="square">
            <a:spAutoFit/>
          </a:bodyPr>
          <a:lstStyle/>
          <a:p>
            <a:pPr algn="just">
              <a:lnSpc>
                <a:spcPts val="2100"/>
              </a:lnSpc>
            </a:pPr>
            <a:r>
              <a:rPr lang="es-ES" sz="2000" dirty="0" smtClean="0">
                <a:latin typeface="Times New Roman" pitchFamily="18" charset="0"/>
                <a:cs typeface="Times New Roman" pitchFamily="18" charset="0"/>
              </a:rPr>
              <a:t>SQLite es un proyecto de dominio público que implementa una pequeña librería de aproximadamente 500K</a:t>
            </a:r>
            <a:r>
              <a:rPr lang="en-US" altLang="zh-TW" sz="2000" smtClean="0">
                <a:latin typeface="Times New Roman" pitchFamily="18" charset="0"/>
                <a:cs typeface="Times New Roman" pitchFamily="18" charset="0"/>
              </a:rPr>
              <a:t>B</a:t>
            </a:r>
            <a:r>
              <a:rPr lang="es-ES" sz="2000" smtClean="0">
                <a:latin typeface="Times New Roman" pitchFamily="18" charset="0"/>
                <a:cs typeface="Times New Roman" pitchFamily="18" charset="0"/>
              </a:rPr>
              <a:t> </a:t>
            </a:r>
            <a:r>
              <a:rPr lang="es-ES" sz="2000" dirty="0" smtClean="0">
                <a:latin typeface="Times New Roman" pitchFamily="18" charset="0"/>
                <a:cs typeface="Times New Roman" pitchFamily="18" charset="0"/>
              </a:rPr>
              <a:t>programada en lenguaje C, que funciona como un sistema de gestión de base de datos relacionales.</a:t>
            </a:r>
            <a:endParaRPr lang="zh-CN" altLang="zh-CN" sz="2000" dirty="0" smtClean="0">
              <a:latin typeface="Times New Roman" pitchFamily="18" charset="0"/>
              <a:ea typeface="微软雅黑" pitchFamily="34" charset="-122"/>
              <a:cs typeface="Times New Roman" pitchFamily="18" charset="0"/>
            </a:endParaRPr>
          </a:p>
        </p:txBody>
      </p:sp>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0" name="矩形 19"/>
          <p:cNvSpPr/>
          <p:nvPr/>
        </p:nvSpPr>
        <p:spPr>
          <a:xfrm>
            <a:off x="285720" y="887446"/>
            <a:ext cx="8286808" cy="3970318"/>
          </a:xfrm>
          <a:prstGeom prst="rect">
            <a:avLst/>
          </a:prstGeom>
        </p:spPr>
        <p:txBody>
          <a:bodyPr wrap="square">
            <a:spAutoFit/>
          </a:bodyPr>
          <a:lstStyle/>
          <a:p>
            <a:pPr lvl="0" algn="just">
              <a:buFont typeface="Wingdings" pitchFamily="2" charset="2"/>
              <a:buChar char="Ø"/>
            </a:pP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es un sistema completo de bases de datos que soporta múltiples tablas, índices, </a:t>
            </a:r>
            <a:r>
              <a:rPr lang="es-PE" dirty="0" err="1" smtClean="0">
                <a:latin typeface="Times New Roman" pitchFamily="18" charset="0"/>
                <a:cs typeface="Times New Roman" pitchFamily="18" charset="0"/>
              </a:rPr>
              <a:t>triggers</a:t>
            </a:r>
            <a:r>
              <a:rPr lang="es-PE" dirty="0" smtClean="0">
                <a:latin typeface="Times New Roman" pitchFamily="18" charset="0"/>
                <a:cs typeface="Times New Roman" pitchFamily="18" charset="0"/>
              </a:rPr>
              <a:t> y vistas.</a:t>
            </a:r>
          </a:p>
          <a:p>
            <a:pPr lvl="0" algn="just"/>
            <a:endParaRPr lang="zh-TW" altLang="en-US" dirty="0" smtClean="0">
              <a:latin typeface="Times New Roman" pitchFamily="18" charset="0"/>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No necesita un proceso separado funcionando como servidor ya que lee y escribe directamente sobre archivos que se encuentran en el disco duro.</a:t>
            </a:r>
          </a:p>
          <a:p>
            <a:pPr lvl="0" algn="just">
              <a:buFont typeface="Wingdings" pitchFamily="2" charset="2"/>
              <a:buChar char="Ø"/>
            </a:pPr>
            <a:endParaRPr lang="zh-TW" altLang="en-US" dirty="0" smtClean="0">
              <a:latin typeface="Times New Roman" pitchFamily="18" charset="0"/>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El formato de la base de datos es multiplataforma e indistintamente se puede utilizar el mismo archivo en sistemas de 32 y 64 bits.</a:t>
            </a:r>
          </a:p>
          <a:p>
            <a:pPr lvl="0" algn="just">
              <a:buFont typeface="Wingdings" pitchFamily="2" charset="2"/>
              <a:buChar char="Ø"/>
            </a:pPr>
            <a:endParaRPr lang="zh-TW" altLang="en-US" dirty="0" smtClean="0">
              <a:latin typeface="Times New Roman" pitchFamily="18" charset="0"/>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emplea registros de tamaño variable de forma tal que se utiliza el espacio en disco que es realmente necesario en cada momento.</a:t>
            </a:r>
          </a:p>
          <a:p>
            <a:pPr lvl="0" algn="just">
              <a:buFont typeface="Wingdings" pitchFamily="2" charset="2"/>
              <a:buChar char="Ø"/>
            </a:pPr>
            <a:endParaRPr lang="zh-TW" altLang="en-US" dirty="0" smtClean="0">
              <a:latin typeface="Times New Roman" pitchFamily="18" charset="0"/>
              <a:cs typeface="Times New Roman" pitchFamily="18" charset="0"/>
            </a:endParaRPr>
          </a:p>
          <a:p>
            <a:pPr algn="just">
              <a:buFont typeface="Wingdings" pitchFamily="2" charset="2"/>
              <a:buChar char="Ø"/>
            </a:pPr>
            <a:r>
              <a:rPr lang="es-PE" dirty="0" smtClean="0">
                <a:latin typeface="Times New Roman" pitchFamily="18" charset="0"/>
                <a:cs typeface="Times New Roman" pitchFamily="18" charset="0"/>
              </a:rPr>
              <a:t> Existe un programa independiente de nombre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que puede ser utilizado para consultar y gestionar los ficheros de base de datos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a:t>
            </a:r>
            <a:endParaRPr lang="zh-CN" altLang="zh-CN" dirty="0" smtClean="0">
              <a:latin typeface="Times New Roman" pitchFamily="18" charset="0"/>
              <a:ea typeface="微软雅黑" pitchFamily="34" charset="-122"/>
              <a:cs typeface="Times New Roman" pitchFamily="18" charset="0"/>
            </a:endParaRPr>
          </a:p>
        </p:txBody>
      </p:sp>
      <p:sp>
        <p:nvSpPr>
          <p:cNvPr id="24" name="矩形 23"/>
          <p:cNvSpPr/>
          <p:nvPr/>
        </p:nvSpPr>
        <p:spPr>
          <a:xfrm>
            <a:off x="179512" y="121196"/>
            <a:ext cx="3457998"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CARACTERÍSTICAS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3643306"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3714744" y="214294"/>
            <a:ext cx="2121093"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¿Cómo es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0" name="矩形 19"/>
          <p:cNvSpPr/>
          <p:nvPr/>
        </p:nvSpPr>
        <p:spPr>
          <a:xfrm>
            <a:off x="285720" y="887446"/>
            <a:ext cx="8286808" cy="3970318"/>
          </a:xfrm>
          <a:prstGeom prst="rect">
            <a:avLst/>
          </a:prstGeom>
        </p:spPr>
        <p:txBody>
          <a:bodyPr wrap="square">
            <a:spAutoFit/>
          </a:bodyPr>
          <a:lstStyle/>
          <a:p>
            <a:pPr lvl="0" algn="just">
              <a:buFont typeface="Wingdings" pitchFamily="2" charset="2"/>
              <a:buChar char="Ø"/>
            </a:pPr>
            <a:r>
              <a:rPr lang="es-PE" dirty="0" smtClean="0"/>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tiene una pequeña memoria y una única biblioteca es necesaria para acceder a bases de datos.</a:t>
            </a:r>
          </a:p>
          <a:p>
            <a:pPr lvl="0" algn="just">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realiza operaciones de manera eficiente y es más rápido que </a:t>
            </a:r>
            <a:r>
              <a:rPr lang="es-PE" dirty="0" err="1" smtClean="0">
                <a:latin typeface="Times New Roman" pitchFamily="18" charset="0"/>
                <a:cs typeface="Times New Roman" pitchFamily="18" charset="0"/>
              </a:rPr>
              <a:t>MySQL</a:t>
            </a:r>
            <a:r>
              <a:rPr lang="es-PE" dirty="0" smtClean="0">
                <a:latin typeface="Times New Roman" pitchFamily="18" charset="0"/>
                <a:cs typeface="Times New Roman" pitchFamily="18" charset="0"/>
              </a:rPr>
              <a:t> y </a:t>
            </a:r>
            <a:r>
              <a:rPr lang="es-PE" dirty="0" err="1" smtClean="0">
                <a:latin typeface="Times New Roman" pitchFamily="18" charset="0"/>
                <a:cs typeface="Times New Roman" pitchFamily="18" charset="0"/>
              </a:rPr>
              <a:t>PostgreSQL</a:t>
            </a:r>
            <a:r>
              <a:rPr lang="es-PE" dirty="0" smtClean="0">
                <a:latin typeface="Times New Roman" pitchFamily="18" charset="0"/>
                <a:cs typeface="Times New Roman" pitchFamily="18" charset="0"/>
              </a:rPr>
              <a:t>.</a:t>
            </a:r>
          </a:p>
          <a:p>
            <a:pPr lvl="0" algn="just">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se ejecuta en muchas plataformas y sus bases de datos pueden ser fácilmente portadas sin ninguna configuración o administración.</a:t>
            </a:r>
          </a:p>
          <a:p>
            <a:pPr lvl="0" algn="just">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lvl="0" algn="just">
              <a:buFont typeface="Wingdings" pitchFamily="2" charset="2"/>
              <a:buChar char="Ø"/>
            </a:pP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cuenta con diferentes interfaces del API, las cuales permiten trabajar con C++, PHP, Perl, </a:t>
            </a:r>
            <a:r>
              <a:rPr lang="es-PE" dirty="0" err="1" smtClean="0">
                <a:latin typeface="Times New Roman" pitchFamily="18" charset="0"/>
                <a:cs typeface="Times New Roman" pitchFamily="18" charset="0"/>
              </a:rPr>
              <a:t>Python</a:t>
            </a: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Ruby</a:t>
            </a: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Tcl</a:t>
            </a: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Groovy</a:t>
            </a: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Qt</a:t>
            </a:r>
            <a:r>
              <a:rPr lang="es-PE" dirty="0" smtClean="0">
                <a:latin typeface="Times New Roman" pitchFamily="18" charset="0"/>
                <a:cs typeface="Times New Roman" pitchFamily="18" charset="0"/>
              </a:rPr>
              <a:t> ofrece el </a:t>
            </a:r>
            <a:r>
              <a:rPr lang="es-PE" dirty="0" err="1" smtClean="0">
                <a:latin typeface="Times New Roman" pitchFamily="18" charset="0"/>
                <a:cs typeface="Times New Roman" pitchFamily="18" charset="0"/>
              </a:rPr>
              <a:t>plugin</a:t>
            </a:r>
            <a:r>
              <a:rPr lang="es-PE" dirty="0" smtClean="0">
                <a:latin typeface="Times New Roman" pitchFamily="18" charset="0"/>
                <a:cs typeface="Times New Roman" pitchFamily="18" charset="0"/>
              </a:rPr>
              <a:t> </a:t>
            </a:r>
            <a:r>
              <a:rPr lang="es-PE" dirty="0" err="1" smtClean="0">
                <a:latin typeface="Times New Roman" pitchFamily="18" charset="0"/>
                <a:cs typeface="Times New Roman" pitchFamily="18" charset="0"/>
              </a:rPr>
              <a:t>qsqlite</a:t>
            </a:r>
            <a:r>
              <a:rPr lang="es-PE" dirty="0" smtClean="0">
                <a:latin typeface="Times New Roman" pitchFamily="18" charset="0"/>
                <a:cs typeface="Times New Roman" pitchFamily="18" charset="0"/>
              </a:rPr>
              <a:t>, etc.</a:t>
            </a:r>
          </a:p>
          <a:p>
            <a:pPr lvl="0" algn="just">
              <a:buFont typeface="Wingdings" pitchFamily="2" charset="2"/>
              <a:buChar char="Ø"/>
            </a:pPr>
            <a:endParaRPr lang="es-PE" altLang="zh-CN" dirty="0" smtClean="0">
              <a:latin typeface="Times New Roman" pitchFamily="18" charset="0"/>
              <a:ea typeface="微软雅黑" pitchFamily="34" charset="-122"/>
              <a:cs typeface="Times New Roman" pitchFamily="18" charset="0"/>
            </a:endParaRPr>
          </a:p>
          <a:p>
            <a:pPr lvl="0" algn="just">
              <a:buFont typeface="Wingdings" pitchFamily="2" charset="2"/>
              <a:buChar char="Ø"/>
            </a:pPr>
            <a:r>
              <a:rPr lang="es-PE" dirty="0" smtClean="0"/>
              <a:t> </a:t>
            </a:r>
            <a:r>
              <a:rPr lang="es-PE" dirty="0" err="1" smtClean="0">
                <a:latin typeface="Times New Roman" pitchFamily="18" charset="0"/>
                <a:cs typeface="Times New Roman" pitchFamily="18" charset="0"/>
              </a:rPr>
              <a:t>SQLite</a:t>
            </a:r>
            <a:r>
              <a:rPr lang="es-PE" dirty="0" smtClean="0">
                <a:latin typeface="Times New Roman" pitchFamily="18" charset="0"/>
                <a:cs typeface="Times New Roman" pitchFamily="18" charset="0"/>
              </a:rPr>
              <a:t> es de dominio público, y por tanto, es libre de utilizar para cualquier propósito sin costo.</a:t>
            </a:r>
            <a:endParaRPr lang="zh-CN" altLang="zh-CN" dirty="0" smtClean="0">
              <a:latin typeface="Times New Roman" pitchFamily="18" charset="0"/>
              <a:ea typeface="微软雅黑" pitchFamily="34" charset="-122"/>
              <a:cs typeface="Times New Roman" pitchFamily="18" charset="0"/>
            </a:endParaRPr>
          </a:p>
        </p:txBody>
      </p:sp>
      <p:sp>
        <p:nvSpPr>
          <p:cNvPr id="24" name="矩形 23"/>
          <p:cNvSpPr/>
          <p:nvPr/>
        </p:nvSpPr>
        <p:spPr>
          <a:xfrm>
            <a:off x="179512" y="121196"/>
            <a:ext cx="1973745"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VENTAJAS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143108"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214546" y="214294"/>
            <a:ext cx="3182281"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¿Qué es lo bueno de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08" y="5441795"/>
            <a:ext cx="9160708" cy="284355"/>
          </a:xfrm>
          <a:prstGeom prst="rect">
            <a:avLst/>
          </a:prstGeom>
          <a:solidFill>
            <a:srgbClr val="203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0" y="699542"/>
            <a:ext cx="8532440" cy="0"/>
          </a:xfrm>
          <a:prstGeom prst="line">
            <a:avLst/>
          </a:prstGeom>
          <a:noFill/>
          <a:ln w="9525" cap="flat" cmpd="sng" algn="ctr">
            <a:solidFill>
              <a:srgbClr val="378157"/>
            </a:solidFill>
            <a:prstDash val="solid"/>
          </a:ln>
          <a:effectLst/>
        </p:spPr>
      </p:cxnSp>
      <p:sp>
        <p:nvSpPr>
          <p:cNvPr id="11" name="TextBox 10"/>
          <p:cNvSpPr txBox="1"/>
          <p:nvPr/>
        </p:nvSpPr>
        <p:spPr>
          <a:xfrm>
            <a:off x="6924806" y="1511981"/>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请加入标题</a:t>
            </a:r>
            <a:endParaRPr kumimoji="0" lang="zh-CN" altLang="en-US" sz="18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0" name="矩形 19"/>
          <p:cNvSpPr/>
          <p:nvPr/>
        </p:nvSpPr>
        <p:spPr>
          <a:xfrm>
            <a:off x="285720" y="1071550"/>
            <a:ext cx="8286808" cy="1754326"/>
          </a:xfrm>
          <a:prstGeom prst="rect">
            <a:avLst/>
          </a:prstGeom>
        </p:spPr>
        <p:txBody>
          <a:bodyPr wrap="square">
            <a:spAutoFit/>
          </a:bodyPr>
          <a:lstStyle/>
          <a:p>
            <a:pPr lvl="0" algn="just">
              <a:buFont typeface="Wingdings" pitchFamily="2" charset="2"/>
              <a:buChar char="ü"/>
            </a:pPr>
            <a:r>
              <a:rPr lang="es-PE" dirty="0" smtClean="0">
                <a:latin typeface="Times New Roman" pitchFamily="18" charset="0"/>
                <a:cs typeface="Times New Roman" pitchFamily="18" charset="0"/>
              </a:rPr>
              <a:t> </a:t>
            </a:r>
            <a:r>
              <a:rPr lang="es-PE" b="1" dirty="0" smtClean="0">
                <a:latin typeface="Times New Roman" pitchFamily="18" charset="0"/>
                <a:cs typeface="Times New Roman" pitchFamily="18" charset="0"/>
              </a:rPr>
              <a:t>Limitaciones en </a:t>
            </a:r>
            <a:r>
              <a:rPr lang="es-PE" b="1" dirty="0" err="1" smtClean="0">
                <a:latin typeface="Times New Roman" pitchFamily="18" charset="0"/>
                <a:cs typeface="Times New Roman" pitchFamily="18" charset="0"/>
              </a:rPr>
              <a:t>Where</a:t>
            </a:r>
            <a:r>
              <a:rPr lang="es-PE" dirty="0" smtClean="0">
                <a:latin typeface="Times New Roman" pitchFamily="18" charset="0"/>
                <a:cs typeface="Times New Roman" pitchFamily="18" charset="0"/>
              </a:rPr>
              <a:t>: esta limitación está dada por el soporte para clausuras anidadas.</a:t>
            </a:r>
          </a:p>
          <a:p>
            <a:pPr lvl="0" algn="just">
              <a:buFont typeface="Wingdings" pitchFamily="2" charset="2"/>
              <a:buChar char="ü"/>
            </a:pPr>
            <a:endParaRPr lang="zh-TW" altLang="en-US" dirty="0" smtClean="0">
              <a:latin typeface="Times New Roman" pitchFamily="18" charset="0"/>
              <a:cs typeface="Times New Roman" pitchFamily="18" charset="0"/>
            </a:endParaRPr>
          </a:p>
          <a:p>
            <a:pPr algn="just">
              <a:buFont typeface="Wingdings" pitchFamily="2" charset="2"/>
              <a:buChar char="ü"/>
            </a:pPr>
            <a:r>
              <a:rPr lang="es-PE" b="1" dirty="0" smtClean="0">
                <a:latin typeface="Times New Roman" pitchFamily="18" charset="0"/>
                <a:cs typeface="Times New Roman" pitchFamily="18" charset="0"/>
              </a:rPr>
              <a:t> Falta de Clave Foránea:</a:t>
            </a:r>
            <a:r>
              <a:rPr lang="es-PE" dirty="0" smtClean="0">
                <a:latin typeface="Times New Roman" pitchFamily="18" charset="0"/>
                <a:cs typeface="Times New Roman" pitchFamily="18" charset="0"/>
              </a:rPr>
              <a:t> cuando se realice la creación de la tabla desde el modo consola, está permitiendo el uso de la clausura, aunque no realizara el chequeo de la misma.</a:t>
            </a:r>
            <a:endParaRPr lang="zh-CN" altLang="zh-CN" dirty="0" smtClean="0">
              <a:latin typeface="Times New Roman" pitchFamily="18" charset="0"/>
              <a:ea typeface="微软雅黑" pitchFamily="34" charset="-122"/>
              <a:cs typeface="Times New Roman" pitchFamily="18" charset="0"/>
            </a:endParaRPr>
          </a:p>
        </p:txBody>
      </p:sp>
      <p:sp>
        <p:nvSpPr>
          <p:cNvPr id="24" name="矩形 23"/>
          <p:cNvSpPr/>
          <p:nvPr/>
        </p:nvSpPr>
        <p:spPr>
          <a:xfrm>
            <a:off x="179512" y="121196"/>
            <a:ext cx="2653419" cy="523220"/>
          </a:xfrm>
          <a:prstGeom prst="rect">
            <a:avLst/>
          </a:prstGeom>
        </p:spPr>
        <p:txBody>
          <a:bodyPr wrap="none">
            <a:spAutoFit/>
          </a:bodyPr>
          <a:lstStyle/>
          <a:p>
            <a:r>
              <a:rPr lang="es-PE" altLang="zh-CN" sz="2800" dirty="0" smtClean="0">
                <a:solidFill>
                  <a:srgbClr val="378157"/>
                </a:solidFill>
                <a:latin typeface="Times New Roman" pitchFamily="18" charset="0"/>
                <a:ea typeface="微软雅黑" pitchFamily="34" charset="-122"/>
                <a:cs typeface="Times New Roman" pitchFamily="18" charset="0"/>
              </a:rPr>
              <a:t>DESVENTAJAS</a:t>
            </a:r>
            <a:endParaRPr lang="zh-CN" altLang="en-US" sz="2800" dirty="0">
              <a:solidFill>
                <a:srgbClr val="378157"/>
              </a:solidFill>
              <a:latin typeface="Times New Roman" pitchFamily="18" charset="0"/>
              <a:ea typeface="微软雅黑" pitchFamily="34" charset="-122"/>
              <a:cs typeface="Times New Roman" pitchFamily="18" charset="0"/>
            </a:endParaRPr>
          </a:p>
        </p:txBody>
      </p:sp>
      <p:cxnSp>
        <p:nvCxnSpPr>
          <p:cNvPr id="25" name="直接连接符 24"/>
          <p:cNvCxnSpPr/>
          <p:nvPr/>
        </p:nvCxnSpPr>
        <p:spPr>
          <a:xfrm flipV="1">
            <a:off x="2818479" y="221041"/>
            <a:ext cx="0" cy="360040"/>
          </a:xfrm>
          <a:prstGeom prst="line">
            <a:avLst/>
          </a:prstGeom>
          <a:noFill/>
          <a:ln w="57150" cap="flat" cmpd="sng" algn="ctr">
            <a:solidFill>
              <a:srgbClr val="378157"/>
            </a:solidFill>
            <a:prstDash val="solid"/>
          </a:ln>
          <a:effectLst/>
        </p:spPr>
      </p:cxnSp>
      <p:sp>
        <p:nvSpPr>
          <p:cNvPr id="33" name="椭圆 32"/>
          <p:cNvSpPr/>
          <p:nvPr/>
        </p:nvSpPr>
        <p:spPr>
          <a:xfrm>
            <a:off x="136136" y="4851056"/>
            <a:ext cx="792526" cy="792526"/>
          </a:xfrm>
          <a:prstGeom prst="ellipse">
            <a:avLst/>
          </a:prstGeom>
          <a:solidFill>
            <a:srgbClr val="203F2D"/>
          </a:solidFill>
          <a:ln w="127000">
            <a:solidFill>
              <a:schemeClr val="bg1"/>
            </a:solidFill>
          </a:ln>
          <a:effectLst/>
        </p:spPr>
        <p:txBody>
          <a:bodyPr wrap="square" rtlCol="0" anchor="ctr">
            <a:spAutoFit/>
          </a:bodyPr>
          <a:lstStyle/>
          <a:p>
            <a:pPr algn="ctr"/>
            <a:endParaRPr lang="zh-CN" altLang="en-US" sz="1600" b="1" dirty="0">
              <a:solidFill>
                <a:schemeClr val="bg1"/>
              </a:solidFill>
              <a:latin typeface="微软雅黑" pitchFamily="34" charset="-122"/>
              <a:ea typeface="微软雅黑" pitchFamily="34" charset="-122"/>
              <a:cs typeface="Lao UI" pitchFamily="34" charset="0"/>
            </a:endParaRPr>
          </a:p>
        </p:txBody>
      </p:sp>
      <p:sp>
        <p:nvSpPr>
          <p:cNvPr id="2" name="TextBox 1"/>
          <p:cNvSpPr txBox="1"/>
          <p:nvPr/>
        </p:nvSpPr>
        <p:spPr>
          <a:xfrm>
            <a:off x="2889917" y="214294"/>
            <a:ext cx="3066865" cy="400110"/>
          </a:xfrm>
          <a:prstGeom prst="rect">
            <a:avLst/>
          </a:prstGeom>
          <a:noFill/>
        </p:spPr>
        <p:txBody>
          <a:bodyPr wrap="none" rtlCol="0">
            <a:spAutoFit/>
          </a:bodyPr>
          <a:lstStyle/>
          <a:p>
            <a:r>
              <a:rPr lang="es-PE" altLang="zh-CN" sz="2000" dirty="0" smtClean="0">
                <a:latin typeface="Times New Roman" pitchFamily="18" charset="0"/>
                <a:ea typeface="微软雅黑" pitchFamily="34" charset="-122"/>
                <a:cs typeface="Times New Roman" pitchFamily="18" charset="0"/>
              </a:rPr>
              <a:t>¿Qué es lo malo de </a:t>
            </a:r>
            <a:r>
              <a:rPr lang="es-PE" altLang="zh-CN" sz="2000" dirty="0" err="1" smtClean="0">
                <a:latin typeface="Times New Roman" pitchFamily="18" charset="0"/>
                <a:ea typeface="微软雅黑" pitchFamily="34" charset="-122"/>
                <a:cs typeface="Times New Roman" pitchFamily="18" charset="0"/>
              </a:rPr>
              <a:t>SQLite</a:t>
            </a:r>
            <a:r>
              <a:rPr lang="es-PE" altLang="zh-CN" sz="2000" dirty="0" smtClean="0">
                <a:latin typeface="Times New Roman" pitchFamily="18" charset="0"/>
                <a:ea typeface="微软雅黑" pitchFamily="34" charset="-122"/>
                <a:cs typeface="Times New Roman" pitchFamily="18" charset="0"/>
              </a:rPr>
              <a:t>?</a:t>
            </a:r>
            <a:endParaRPr lang="zh-CN" altLang="en-US" sz="2000" dirty="0">
              <a:latin typeface="Times New Roman" pitchFamily="18" charset="0"/>
              <a:ea typeface="微软雅黑" pitchFamily="34" charset="-122"/>
              <a:cs typeface="Times New Roman" pitchFamily="18" charset="0"/>
            </a:endParaRPr>
          </a:p>
        </p:txBody>
      </p:sp>
      <p:pic>
        <p:nvPicPr>
          <p:cNvPr id="32" name="圖片 31" descr="sqlite_editor_logo copia.png"/>
          <p:cNvPicPr>
            <a:picLocks noChangeAspect="1"/>
          </p:cNvPicPr>
          <p:nvPr/>
        </p:nvPicPr>
        <p:blipFill>
          <a:blip r:embed="rId2"/>
          <a:stretch>
            <a:fillRect/>
          </a:stretch>
        </p:blipFill>
        <p:spPr>
          <a:xfrm>
            <a:off x="285720" y="5000640"/>
            <a:ext cx="500066" cy="488776"/>
          </a:xfrm>
          <a:prstGeom prst="rect">
            <a:avLst/>
          </a:prstGeom>
        </p:spPr>
      </p:pic>
    </p:spTree>
    <p:extLst>
      <p:ext uri="{BB962C8B-B14F-4D97-AF65-F5344CB8AC3E}">
        <p14:creationId xmlns:p14="http://schemas.microsoft.com/office/powerpoint/2010/main" val="40792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F2D"/>
        </a:solidFill>
        <a:effectLst/>
      </p:bgPr>
    </p:bg>
    <p:spTree>
      <p:nvGrpSpPr>
        <p:cNvPr id="1" name=""/>
        <p:cNvGrpSpPr/>
        <p:nvPr/>
      </p:nvGrpSpPr>
      <p:grpSpPr>
        <a:xfrm>
          <a:off x="0" y="0"/>
          <a:ext cx="0" cy="0"/>
          <a:chOff x="0" y="0"/>
          <a:chExt cx="0" cy="0"/>
        </a:xfrm>
      </p:grpSpPr>
      <p:grpSp>
        <p:nvGrpSpPr>
          <p:cNvPr id="7" name="群組 6"/>
          <p:cNvGrpSpPr/>
          <p:nvPr/>
        </p:nvGrpSpPr>
        <p:grpSpPr>
          <a:xfrm>
            <a:off x="1357290" y="1357302"/>
            <a:ext cx="6215106" cy="2643206"/>
            <a:chOff x="1357290" y="1357302"/>
            <a:chExt cx="6215106" cy="2643206"/>
          </a:xfrm>
        </p:grpSpPr>
        <p:grpSp>
          <p:nvGrpSpPr>
            <p:cNvPr id="6" name="群組 5"/>
            <p:cNvGrpSpPr/>
            <p:nvPr/>
          </p:nvGrpSpPr>
          <p:grpSpPr>
            <a:xfrm>
              <a:off x="1357290" y="1357302"/>
              <a:ext cx="6215106" cy="2643206"/>
              <a:chOff x="1357290" y="1357302"/>
              <a:chExt cx="6215106" cy="2643206"/>
            </a:xfrm>
          </p:grpSpPr>
          <p:sp>
            <p:nvSpPr>
              <p:cNvPr id="3" name="圆角矩形 2"/>
              <p:cNvSpPr/>
              <p:nvPr/>
            </p:nvSpPr>
            <p:spPr>
              <a:xfrm>
                <a:off x="1357290" y="1357302"/>
                <a:ext cx="4214842" cy="2643206"/>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170" name="Picture 2" descr="http://www.tkshare.com/Image2/200911314261739077801.gif"/>
              <p:cNvPicPr>
                <a:picLocks noChangeAspect="1" noChangeArrowheads="1"/>
              </p:cNvPicPr>
              <p:nvPr/>
            </p:nvPicPr>
            <p:blipFill>
              <a:blip r:embed="rId2"/>
              <a:srcRect l="16721" t="17858" r="40665" b="17857"/>
              <a:stretch>
                <a:fillRect/>
              </a:stretch>
            </p:blipFill>
            <p:spPr bwMode="auto">
              <a:xfrm>
                <a:off x="5072066" y="1357303"/>
                <a:ext cx="2500330" cy="2643205"/>
              </a:xfrm>
              <a:prstGeom prst="roundRect">
                <a:avLst>
                  <a:gd name="adj" fmla="val 0"/>
                </a:avLst>
              </a:prstGeom>
              <a:solidFill>
                <a:srgbClr val="FFFFFF">
                  <a:shade val="85000"/>
                </a:srgbClr>
              </a:solidFill>
              <a:ln>
                <a:noFill/>
              </a:ln>
              <a:effectLst>
                <a:innerShdw blurRad="114300">
                  <a:prstClr val="black"/>
                </a:innerShdw>
                <a:reflection blurRad="12700" stA="38000" endPos="28000" dist="5000" dir="5400000" sy="-100000" algn="bl" rotWithShape="0"/>
              </a:effectLst>
            </p:spPr>
          </p:pic>
        </p:grpSp>
        <p:sp>
          <p:nvSpPr>
            <p:cNvPr id="5" name="TextBox 4"/>
            <p:cNvSpPr txBox="1"/>
            <p:nvPr/>
          </p:nvSpPr>
          <p:spPr>
            <a:xfrm>
              <a:off x="4207970" y="3345424"/>
              <a:ext cx="864096" cy="369332"/>
            </a:xfrm>
            <a:prstGeom prst="rect">
              <a:avLst/>
            </a:prstGeom>
            <a:noFill/>
          </p:spPr>
          <p:txBody>
            <a:bodyPr wrap="square" rtlCol="0">
              <a:spAutoFit/>
            </a:bodyPr>
            <a:lstStyle/>
            <a:p>
              <a:r>
                <a:rPr lang="en-US" altLang="zh-CN" b="1" dirty="0" smtClean="0">
                  <a:solidFill>
                    <a:schemeClr val="bg1"/>
                  </a:solidFill>
                  <a:effectLst>
                    <a:outerShdw blurRad="38100" dist="38100" dir="2700000" algn="tl">
                      <a:srgbClr val="000000">
                        <a:alpha val="43137"/>
                      </a:srgbClr>
                    </a:outerShdw>
                  </a:effectLst>
                </a:rPr>
                <a:t>&gt;&gt;&gt;&gt;&gt;</a:t>
              </a:r>
              <a:endParaRPr lang="zh-CN" altLang="en-US" b="1" dirty="0">
                <a:solidFill>
                  <a:schemeClr val="bg1"/>
                </a:solidFill>
                <a:effectLst>
                  <a:outerShdw blurRad="38100" dist="38100" dir="2700000" algn="tl">
                    <a:srgbClr val="000000">
                      <a:alpha val="43137"/>
                    </a:srgbClr>
                  </a:outerShdw>
                </a:effectLst>
              </a:endParaRPr>
            </a:p>
          </p:txBody>
        </p:sp>
        <p:sp>
          <p:nvSpPr>
            <p:cNvPr id="21" name="文字方塊 20"/>
            <p:cNvSpPr txBox="1"/>
            <p:nvPr/>
          </p:nvSpPr>
          <p:spPr>
            <a:xfrm>
              <a:off x="1428728" y="1714492"/>
              <a:ext cx="3643338" cy="1446550"/>
            </a:xfrm>
            <a:prstGeom prst="rect">
              <a:avLst/>
            </a:prstGeom>
            <a:noFill/>
          </p:spPr>
          <p:txBody>
            <a:bodyPr wrap="square" rtlCol="0" anchor="ctr">
              <a:spAutoFit/>
            </a:bodyPr>
            <a:lstStyle/>
            <a:p>
              <a:pPr algn="ctr"/>
              <a:r>
                <a:rPr lang="es-PE" altLang="zh-TW" sz="44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Introducción al uso de </a:t>
              </a:r>
              <a:r>
                <a:rPr lang="es-PE" altLang="zh-TW" sz="4400"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SQLite</a:t>
              </a:r>
              <a:endParaRPr lang="zh-TW" altLang="en-US" sz="4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42849012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演示文稿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网格">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12700">
          <a:solidFill>
            <a:schemeClr val="bg1"/>
          </a:solidFill>
        </a:ln>
        <a:effectLst>
          <a:outerShdw blurRad="50800" dist="38100" dir="2700000" algn="tl" rotWithShape="0">
            <a:prstClr val="black">
              <a:alpha val="40000"/>
            </a:prstClr>
          </a:outerShdw>
        </a:effectLst>
      </a:spPr>
      <a:bodyPr wrap="square">
        <a:spAutoFit/>
      </a:bodyPr>
      <a:lstStyle>
        <a:defPPr>
          <a:defRPr sz="1600" b="1">
            <a:solidFill>
              <a:schemeClr val="bg1"/>
            </a:solidFill>
            <a:latin typeface="微软雅黑" pitchFamily="34" charset="-122"/>
            <a:ea typeface="微软雅黑" pitchFamily="34" charset="-122"/>
            <a:cs typeface="Lao UI" pitchFamily="34" charset="0"/>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otalTime>1477</TotalTime>
  <Words>1078</Words>
  <Application>Microsoft Office PowerPoint</Application>
  <PresentationFormat>Presentación en pantalla (16:10)</PresentationFormat>
  <Paragraphs>119</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24</vt:i4>
      </vt:variant>
    </vt:vector>
  </HeadingPairs>
  <TitlesOfParts>
    <vt:vector size="36" baseType="lpstr">
      <vt:lpstr>微软雅黑</vt:lpstr>
      <vt:lpstr>新細明體</vt:lpstr>
      <vt:lpstr>黑体</vt:lpstr>
      <vt:lpstr>宋体</vt:lpstr>
      <vt:lpstr>Arial</vt:lpstr>
      <vt:lpstr>Calibri</vt:lpstr>
      <vt:lpstr>Franklin Gothic Medium</vt:lpstr>
      <vt:lpstr>Lao UI</vt:lpstr>
      <vt:lpstr>Times New Roman</vt:lpstr>
      <vt:lpstr>Wingdings</vt:lpstr>
      <vt:lpstr>Office 主题​​</vt:lpstr>
      <vt:lpstr>演示文稿1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Noah</dc:creator>
  <cp:lastModifiedBy>CRISTINA JIMENEZ</cp:lastModifiedBy>
  <cp:revision>174</cp:revision>
  <dcterms:created xsi:type="dcterms:W3CDTF">2011-03-07T02:17:29Z</dcterms:created>
  <dcterms:modified xsi:type="dcterms:W3CDTF">2016-09-13T00:14:37Z</dcterms:modified>
</cp:coreProperties>
</file>